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3"/>
  </p:notesMasterIdLst>
  <p:handoutMasterIdLst>
    <p:handoutMasterId r:id="rId24"/>
  </p:handoutMasterIdLst>
  <p:sldIdLst>
    <p:sldId id="256" r:id="rId2"/>
    <p:sldId id="291" r:id="rId3"/>
    <p:sldId id="273" r:id="rId4"/>
    <p:sldId id="403" r:id="rId5"/>
    <p:sldId id="339" r:id="rId6"/>
    <p:sldId id="404" r:id="rId7"/>
    <p:sldId id="338" r:id="rId8"/>
    <p:sldId id="405" r:id="rId9"/>
    <p:sldId id="406" r:id="rId10"/>
    <p:sldId id="366" r:id="rId11"/>
    <p:sldId id="369" r:id="rId12"/>
    <p:sldId id="407" r:id="rId13"/>
    <p:sldId id="376" r:id="rId14"/>
    <p:sldId id="408" r:id="rId15"/>
    <p:sldId id="409" r:id="rId16"/>
    <p:sldId id="410" r:id="rId17"/>
    <p:sldId id="411" r:id="rId18"/>
    <p:sldId id="412" r:id="rId19"/>
    <p:sldId id="413" r:id="rId20"/>
    <p:sldId id="414" r:id="rId21"/>
    <p:sldId id="307" r:id="rId22"/>
  </p:sldIdLst>
  <p:sldSz cx="9144000" cy="6858000" type="screen4x3"/>
  <p:notesSz cx="6778625" cy="9478963"/>
  <p:defaultTextStyle>
    <a:defPPr>
      <a:defRPr lang="de-DE"/>
    </a:defPPr>
    <a:lvl1pPr algn="l" rtl="0" fontAlgn="base">
      <a:spcBef>
        <a:spcPct val="0"/>
      </a:spcBef>
      <a:spcAft>
        <a:spcPct val="0"/>
      </a:spcAft>
      <a:defRPr sz="40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40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40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40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4000" kern="1200">
        <a:solidFill>
          <a:schemeClr val="tx1"/>
        </a:solidFill>
        <a:latin typeface="Times New Roman" panose="02020603050405020304" pitchFamily="18" charset="0"/>
        <a:ea typeface="+mn-ea"/>
        <a:cs typeface="+mn-cs"/>
      </a:defRPr>
    </a:lvl5pPr>
    <a:lvl6pPr marL="2286000" algn="l" defTabSz="914400" rtl="0" eaLnBrk="1" latinLnBrk="0" hangingPunct="1">
      <a:defRPr sz="4000" kern="1200">
        <a:solidFill>
          <a:schemeClr val="tx1"/>
        </a:solidFill>
        <a:latin typeface="Times New Roman" panose="02020603050405020304" pitchFamily="18" charset="0"/>
        <a:ea typeface="+mn-ea"/>
        <a:cs typeface="+mn-cs"/>
      </a:defRPr>
    </a:lvl6pPr>
    <a:lvl7pPr marL="2743200" algn="l" defTabSz="914400" rtl="0" eaLnBrk="1" latinLnBrk="0" hangingPunct="1">
      <a:defRPr sz="4000" kern="1200">
        <a:solidFill>
          <a:schemeClr val="tx1"/>
        </a:solidFill>
        <a:latin typeface="Times New Roman" panose="02020603050405020304" pitchFamily="18" charset="0"/>
        <a:ea typeface="+mn-ea"/>
        <a:cs typeface="+mn-cs"/>
      </a:defRPr>
    </a:lvl7pPr>
    <a:lvl8pPr marL="3200400" algn="l" defTabSz="914400" rtl="0" eaLnBrk="1" latinLnBrk="0" hangingPunct="1">
      <a:defRPr sz="4000" kern="1200">
        <a:solidFill>
          <a:schemeClr val="tx1"/>
        </a:solidFill>
        <a:latin typeface="Times New Roman" panose="02020603050405020304" pitchFamily="18" charset="0"/>
        <a:ea typeface="+mn-ea"/>
        <a:cs typeface="+mn-cs"/>
      </a:defRPr>
    </a:lvl8pPr>
    <a:lvl9pPr marL="3657600" algn="l" defTabSz="914400" rtl="0" eaLnBrk="1" latinLnBrk="0" hangingPunct="1">
      <a:defRPr sz="4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D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15" autoAdjust="0"/>
    <p:restoredTop sz="81156" autoAdjust="0"/>
  </p:normalViewPr>
  <p:slideViewPr>
    <p:cSldViewPr>
      <p:cViewPr varScale="1">
        <p:scale>
          <a:sx n="58" d="100"/>
          <a:sy n="58" d="100"/>
        </p:scale>
        <p:origin x="12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915FFD4-AAE5-7B43-9AE8-51AF58BA37A6}"/>
              </a:ext>
            </a:extLst>
          </p:cNvPr>
          <p:cNvSpPr>
            <a:spLocks noGrp="1" noChangeArrowheads="1"/>
          </p:cNvSpPr>
          <p:nvPr>
            <p:ph type="hdr" sz="quarter"/>
          </p:nvPr>
        </p:nvSpPr>
        <p:spPr bwMode="auto">
          <a:xfrm>
            <a:off x="0" y="0"/>
            <a:ext cx="29384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t" anchorCtr="0" compatLnSpc="1">
            <a:prstTxWarp prst="textNoShape">
              <a:avLst/>
            </a:prstTxWarp>
          </a:bodyPr>
          <a:lstStyle>
            <a:lvl1pPr defTabSz="887413">
              <a:defRPr sz="1200"/>
            </a:lvl1pPr>
          </a:lstStyle>
          <a:p>
            <a:pPr>
              <a:defRPr/>
            </a:pPr>
            <a:endParaRPr lang="de-DE" altLang="de-DE"/>
          </a:p>
        </p:txBody>
      </p:sp>
      <p:sp>
        <p:nvSpPr>
          <p:cNvPr id="4099" name="Rectangle 3">
            <a:extLst>
              <a:ext uri="{FF2B5EF4-FFF2-40B4-BE49-F238E27FC236}">
                <a16:creationId xmlns:a16="http://schemas.microsoft.com/office/drawing/2014/main" id="{AF1294C6-5B10-044D-A804-E5C068D253B8}"/>
              </a:ext>
            </a:extLst>
          </p:cNvPr>
          <p:cNvSpPr>
            <a:spLocks noGrp="1" noChangeArrowheads="1"/>
          </p:cNvSpPr>
          <p:nvPr>
            <p:ph type="dt" sz="quarter" idx="1"/>
          </p:nvPr>
        </p:nvSpPr>
        <p:spPr bwMode="auto">
          <a:xfrm>
            <a:off x="3840163" y="0"/>
            <a:ext cx="2938462"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t" anchorCtr="0" compatLnSpc="1">
            <a:prstTxWarp prst="textNoShape">
              <a:avLst/>
            </a:prstTxWarp>
          </a:bodyPr>
          <a:lstStyle>
            <a:lvl1pPr algn="r" defTabSz="887413">
              <a:defRPr sz="1200"/>
            </a:lvl1pPr>
          </a:lstStyle>
          <a:p>
            <a:pPr>
              <a:defRPr/>
            </a:pPr>
            <a:endParaRPr lang="de-DE" altLang="de-DE"/>
          </a:p>
        </p:txBody>
      </p:sp>
      <p:sp>
        <p:nvSpPr>
          <p:cNvPr id="4100" name="Rectangle 4">
            <a:extLst>
              <a:ext uri="{FF2B5EF4-FFF2-40B4-BE49-F238E27FC236}">
                <a16:creationId xmlns:a16="http://schemas.microsoft.com/office/drawing/2014/main" id="{BF3A1961-3D5D-E44C-83BB-1D08E8ACB237}"/>
              </a:ext>
            </a:extLst>
          </p:cNvPr>
          <p:cNvSpPr>
            <a:spLocks noGrp="1" noChangeArrowheads="1"/>
          </p:cNvSpPr>
          <p:nvPr>
            <p:ph type="ftr" sz="quarter" idx="2"/>
          </p:nvPr>
        </p:nvSpPr>
        <p:spPr bwMode="auto">
          <a:xfrm>
            <a:off x="0" y="9004300"/>
            <a:ext cx="293846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b" anchorCtr="0" compatLnSpc="1">
            <a:prstTxWarp prst="textNoShape">
              <a:avLst/>
            </a:prstTxWarp>
          </a:bodyPr>
          <a:lstStyle>
            <a:lvl1pPr defTabSz="887413">
              <a:defRPr sz="1200"/>
            </a:lvl1pPr>
          </a:lstStyle>
          <a:p>
            <a:pPr>
              <a:defRPr/>
            </a:pPr>
            <a:endParaRPr lang="de-DE" altLang="de-DE"/>
          </a:p>
        </p:txBody>
      </p:sp>
      <p:sp>
        <p:nvSpPr>
          <p:cNvPr id="4101" name="Rectangle 5">
            <a:extLst>
              <a:ext uri="{FF2B5EF4-FFF2-40B4-BE49-F238E27FC236}">
                <a16:creationId xmlns:a16="http://schemas.microsoft.com/office/drawing/2014/main" id="{8E3B65AD-563D-EE4A-8648-D7111A7ED823}"/>
              </a:ext>
            </a:extLst>
          </p:cNvPr>
          <p:cNvSpPr>
            <a:spLocks noGrp="1" noChangeArrowheads="1"/>
          </p:cNvSpPr>
          <p:nvPr>
            <p:ph type="sldNum" sz="quarter" idx="3"/>
          </p:nvPr>
        </p:nvSpPr>
        <p:spPr bwMode="auto">
          <a:xfrm>
            <a:off x="3840163" y="9004300"/>
            <a:ext cx="2938462"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b" anchorCtr="0" compatLnSpc="1">
            <a:prstTxWarp prst="textNoShape">
              <a:avLst/>
            </a:prstTxWarp>
          </a:bodyPr>
          <a:lstStyle>
            <a:lvl1pPr algn="r" defTabSz="887413">
              <a:defRPr sz="1200"/>
            </a:lvl1pPr>
          </a:lstStyle>
          <a:p>
            <a:fld id="{53F9DA46-A884-9345-A967-D49687B89E0E}" type="slidenum">
              <a:rPr lang="de-DE" altLang="de-DE"/>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2249A76-F391-934D-835E-CFD866AAE137}"/>
              </a:ext>
            </a:extLst>
          </p:cNvPr>
          <p:cNvSpPr>
            <a:spLocks noGrp="1" noChangeArrowheads="1"/>
          </p:cNvSpPr>
          <p:nvPr>
            <p:ph type="hdr" sz="quarter"/>
          </p:nvPr>
        </p:nvSpPr>
        <p:spPr bwMode="auto">
          <a:xfrm>
            <a:off x="0" y="0"/>
            <a:ext cx="2938463"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t" anchorCtr="0" compatLnSpc="1">
            <a:prstTxWarp prst="textNoShape">
              <a:avLst/>
            </a:prstTxWarp>
          </a:bodyPr>
          <a:lstStyle>
            <a:lvl1pPr defTabSz="887413">
              <a:defRPr sz="1200"/>
            </a:lvl1pPr>
          </a:lstStyle>
          <a:p>
            <a:pPr>
              <a:defRPr/>
            </a:pPr>
            <a:endParaRPr lang="de-DE" altLang="de-DE"/>
          </a:p>
        </p:txBody>
      </p:sp>
      <p:sp>
        <p:nvSpPr>
          <p:cNvPr id="5123" name="Rectangle 3">
            <a:extLst>
              <a:ext uri="{FF2B5EF4-FFF2-40B4-BE49-F238E27FC236}">
                <a16:creationId xmlns:a16="http://schemas.microsoft.com/office/drawing/2014/main" id="{70F38E2F-62DD-D446-8945-E0D19AED8A2D}"/>
              </a:ext>
            </a:extLst>
          </p:cNvPr>
          <p:cNvSpPr>
            <a:spLocks noGrp="1" noChangeArrowheads="1"/>
          </p:cNvSpPr>
          <p:nvPr>
            <p:ph type="dt" idx="1"/>
          </p:nvPr>
        </p:nvSpPr>
        <p:spPr bwMode="auto">
          <a:xfrm>
            <a:off x="3840163" y="0"/>
            <a:ext cx="2938462"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t" anchorCtr="0" compatLnSpc="1">
            <a:prstTxWarp prst="textNoShape">
              <a:avLst/>
            </a:prstTxWarp>
          </a:bodyPr>
          <a:lstStyle>
            <a:lvl1pPr algn="r" defTabSz="887413">
              <a:defRPr sz="1200"/>
            </a:lvl1pPr>
          </a:lstStyle>
          <a:p>
            <a:pPr>
              <a:defRPr/>
            </a:pPr>
            <a:endParaRPr lang="de-DE" altLang="de-DE"/>
          </a:p>
        </p:txBody>
      </p:sp>
      <p:sp>
        <p:nvSpPr>
          <p:cNvPr id="51204" name="Rectangle 4">
            <a:extLst>
              <a:ext uri="{FF2B5EF4-FFF2-40B4-BE49-F238E27FC236}">
                <a16:creationId xmlns:a16="http://schemas.microsoft.com/office/drawing/2014/main" id="{BD77EC56-39A4-3740-A4A0-2A12A7A4C509}"/>
              </a:ext>
            </a:extLst>
          </p:cNvPr>
          <p:cNvSpPr>
            <a:spLocks noGrp="1" noRot="1" noChangeAspect="1" noChangeArrowheads="1" noTextEdit="1"/>
          </p:cNvSpPr>
          <p:nvPr>
            <p:ph type="sldImg" idx="2"/>
          </p:nvPr>
        </p:nvSpPr>
        <p:spPr bwMode="auto">
          <a:xfrm>
            <a:off x="1008063" y="730250"/>
            <a:ext cx="4762500" cy="3571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1ECAFBF6-AFC9-3146-B591-47639BC0DD01}"/>
              </a:ext>
            </a:extLst>
          </p:cNvPr>
          <p:cNvSpPr>
            <a:spLocks noGrp="1" noChangeArrowheads="1"/>
          </p:cNvSpPr>
          <p:nvPr>
            <p:ph type="body" sz="quarter" idx="3"/>
          </p:nvPr>
        </p:nvSpPr>
        <p:spPr bwMode="auto">
          <a:xfrm>
            <a:off x="904875" y="4521200"/>
            <a:ext cx="4968875" cy="422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t" anchorCtr="0" compatLnSpc="1">
            <a:prstTxWarp prst="textNoShape">
              <a:avLst/>
            </a:prstTxWarp>
          </a:bodyPr>
          <a:lstStyle/>
          <a:p>
            <a:pPr lvl="0"/>
            <a:r>
              <a:rPr lang="de-DE" altLang="de-DE" noProof="0"/>
              <a:t>Klicken Sie, um die Formate des Vorlagentextes zu bearbeiten</a:t>
            </a:r>
          </a:p>
          <a:p>
            <a:pPr lvl="1"/>
            <a:r>
              <a:rPr lang="de-DE" altLang="de-DE" noProof="0"/>
              <a:t>Zweite Ebene</a:t>
            </a:r>
          </a:p>
          <a:p>
            <a:pPr lvl="2"/>
            <a:r>
              <a:rPr lang="de-DE" altLang="de-DE" noProof="0"/>
              <a:t>Dritte Ebene</a:t>
            </a:r>
          </a:p>
          <a:p>
            <a:pPr lvl="3"/>
            <a:r>
              <a:rPr lang="de-DE" altLang="de-DE" noProof="0"/>
              <a:t>Vierte Ebene</a:t>
            </a:r>
          </a:p>
          <a:p>
            <a:pPr lvl="4"/>
            <a:r>
              <a:rPr lang="de-DE" altLang="de-DE" noProof="0"/>
              <a:t>Fünfte Ebene</a:t>
            </a:r>
          </a:p>
        </p:txBody>
      </p:sp>
      <p:sp>
        <p:nvSpPr>
          <p:cNvPr id="5126" name="Rectangle 6">
            <a:extLst>
              <a:ext uri="{FF2B5EF4-FFF2-40B4-BE49-F238E27FC236}">
                <a16:creationId xmlns:a16="http://schemas.microsoft.com/office/drawing/2014/main" id="{2FECD0DD-154E-AB44-BA71-F0957428B0E3}"/>
              </a:ext>
            </a:extLst>
          </p:cNvPr>
          <p:cNvSpPr>
            <a:spLocks noGrp="1" noChangeArrowheads="1"/>
          </p:cNvSpPr>
          <p:nvPr>
            <p:ph type="ftr" sz="quarter" idx="4"/>
          </p:nvPr>
        </p:nvSpPr>
        <p:spPr bwMode="auto">
          <a:xfrm>
            <a:off x="0" y="8969375"/>
            <a:ext cx="2938463"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b" anchorCtr="0" compatLnSpc="1">
            <a:prstTxWarp prst="textNoShape">
              <a:avLst/>
            </a:prstTxWarp>
          </a:bodyPr>
          <a:lstStyle>
            <a:lvl1pPr defTabSz="887413">
              <a:defRPr sz="1200"/>
            </a:lvl1pPr>
          </a:lstStyle>
          <a:p>
            <a:pPr>
              <a:defRPr/>
            </a:pPr>
            <a:endParaRPr lang="de-DE" altLang="de-DE"/>
          </a:p>
        </p:txBody>
      </p:sp>
      <p:sp>
        <p:nvSpPr>
          <p:cNvPr id="5127" name="Rectangle 7">
            <a:extLst>
              <a:ext uri="{FF2B5EF4-FFF2-40B4-BE49-F238E27FC236}">
                <a16:creationId xmlns:a16="http://schemas.microsoft.com/office/drawing/2014/main" id="{C9031018-0C49-3240-B95E-91DB9D9C3B6D}"/>
              </a:ext>
            </a:extLst>
          </p:cNvPr>
          <p:cNvSpPr>
            <a:spLocks noGrp="1" noChangeArrowheads="1"/>
          </p:cNvSpPr>
          <p:nvPr>
            <p:ph type="sldNum" sz="quarter" idx="5"/>
          </p:nvPr>
        </p:nvSpPr>
        <p:spPr bwMode="auto">
          <a:xfrm>
            <a:off x="3840163" y="8969375"/>
            <a:ext cx="2938462" cy="509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770" tIns="44385" rIns="88770" bIns="44385" numCol="1" anchor="b" anchorCtr="0" compatLnSpc="1">
            <a:prstTxWarp prst="textNoShape">
              <a:avLst/>
            </a:prstTxWarp>
          </a:bodyPr>
          <a:lstStyle>
            <a:lvl1pPr algn="r" defTabSz="887413">
              <a:defRPr sz="1200"/>
            </a:lvl1pPr>
          </a:lstStyle>
          <a:p>
            <a:fld id="{89B91CB3-3FB3-7B47-9D57-EB795DE459A8}"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0</a:t>
            </a:fld>
            <a:endParaRPr lang="de-DE" altLang="de-DE"/>
          </a:p>
        </p:txBody>
      </p:sp>
    </p:spTree>
    <p:extLst>
      <p:ext uri="{BB962C8B-B14F-4D97-AF65-F5344CB8AC3E}">
        <p14:creationId xmlns:p14="http://schemas.microsoft.com/office/powerpoint/2010/main" val="2032331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12</a:t>
            </a:fld>
            <a:endParaRPr lang="de-DE" altLang="de-DE"/>
          </a:p>
        </p:txBody>
      </p:sp>
    </p:spTree>
    <p:extLst>
      <p:ext uri="{BB962C8B-B14F-4D97-AF65-F5344CB8AC3E}">
        <p14:creationId xmlns:p14="http://schemas.microsoft.com/office/powerpoint/2010/main" val="1435187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13</a:t>
            </a:fld>
            <a:endParaRPr lang="de-DE" altLang="de-DE"/>
          </a:p>
        </p:txBody>
      </p:sp>
    </p:spTree>
    <p:extLst>
      <p:ext uri="{BB962C8B-B14F-4D97-AF65-F5344CB8AC3E}">
        <p14:creationId xmlns:p14="http://schemas.microsoft.com/office/powerpoint/2010/main" val="35192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14</a:t>
            </a:fld>
            <a:endParaRPr lang="de-DE" altLang="de-DE"/>
          </a:p>
        </p:txBody>
      </p:sp>
    </p:spTree>
    <p:extLst>
      <p:ext uri="{BB962C8B-B14F-4D97-AF65-F5344CB8AC3E}">
        <p14:creationId xmlns:p14="http://schemas.microsoft.com/office/powerpoint/2010/main" val="3577777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15</a:t>
            </a:fld>
            <a:endParaRPr lang="de-DE" altLang="de-DE"/>
          </a:p>
        </p:txBody>
      </p:sp>
    </p:spTree>
    <p:extLst>
      <p:ext uri="{BB962C8B-B14F-4D97-AF65-F5344CB8AC3E}">
        <p14:creationId xmlns:p14="http://schemas.microsoft.com/office/powerpoint/2010/main" val="874709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16</a:t>
            </a:fld>
            <a:endParaRPr lang="de-DE" altLang="de-DE"/>
          </a:p>
        </p:txBody>
      </p:sp>
    </p:spTree>
    <p:extLst>
      <p:ext uri="{BB962C8B-B14F-4D97-AF65-F5344CB8AC3E}">
        <p14:creationId xmlns:p14="http://schemas.microsoft.com/office/powerpoint/2010/main" val="3108674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17</a:t>
            </a:fld>
            <a:endParaRPr lang="de-DE" altLang="de-DE"/>
          </a:p>
        </p:txBody>
      </p:sp>
    </p:spTree>
    <p:extLst>
      <p:ext uri="{BB962C8B-B14F-4D97-AF65-F5344CB8AC3E}">
        <p14:creationId xmlns:p14="http://schemas.microsoft.com/office/powerpoint/2010/main" val="6699011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18</a:t>
            </a:fld>
            <a:endParaRPr lang="de-DE" altLang="de-DE"/>
          </a:p>
        </p:txBody>
      </p:sp>
    </p:spTree>
    <p:extLst>
      <p:ext uri="{BB962C8B-B14F-4D97-AF65-F5344CB8AC3E}">
        <p14:creationId xmlns:p14="http://schemas.microsoft.com/office/powerpoint/2010/main" val="42943882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19</a:t>
            </a:fld>
            <a:endParaRPr lang="de-DE" altLang="de-DE"/>
          </a:p>
        </p:txBody>
      </p:sp>
    </p:spTree>
    <p:extLst>
      <p:ext uri="{BB962C8B-B14F-4D97-AF65-F5344CB8AC3E}">
        <p14:creationId xmlns:p14="http://schemas.microsoft.com/office/powerpoint/2010/main" val="1219286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a:t>
            </a:fld>
            <a:endParaRPr lang="de-DE" altLang="de-DE"/>
          </a:p>
        </p:txBody>
      </p:sp>
    </p:spTree>
    <p:extLst>
      <p:ext uri="{BB962C8B-B14F-4D97-AF65-F5344CB8AC3E}">
        <p14:creationId xmlns:p14="http://schemas.microsoft.com/office/powerpoint/2010/main" val="239817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2</a:t>
            </a:fld>
            <a:endParaRPr lang="de-DE" altLang="de-DE" dirty="0"/>
          </a:p>
        </p:txBody>
      </p:sp>
    </p:spTree>
    <p:extLst>
      <p:ext uri="{BB962C8B-B14F-4D97-AF65-F5344CB8AC3E}">
        <p14:creationId xmlns:p14="http://schemas.microsoft.com/office/powerpoint/2010/main" val="1928089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3</a:t>
            </a:fld>
            <a:endParaRPr lang="de-DE" altLang="de-DE" dirty="0"/>
          </a:p>
        </p:txBody>
      </p:sp>
    </p:spTree>
    <p:extLst>
      <p:ext uri="{BB962C8B-B14F-4D97-AF65-F5344CB8AC3E}">
        <p14:creationId xmlns:p14="http://schemas.microsoft.com/office/powerpoint/2010/main" val="4174700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4</a:t>
            </a:fld>
            <a:endParaRPr lang="de-DE" altLang="de-DE"/>
          </a:p>
        </p:txBody>
      </p:sp>
    </p:spTree>
    <p:extLst>
      <p:ext uri="{BB962C8B-B14F-4D97-AF65-F5344CB8AC3E}">
        <p14:creationId xmlns:p14="http://schemas.microsoft.com/office/powerpoint/2010/main" val="2354298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5</a:t>
            </a:fld>
            <a:endParaRPr lang="de-DE" altLang="de-DE"/>
          </a:p>
        </p:txBody>
      </p:sp>
    </p:spTree>
    <p:extLst>
      <p:ext uri="{BB962C8B-B14F-4D97-AF65-F5344CB8AC3E}">
        <p14:creationId xmlns:p14="http://schemas.microsoft.com/office/powerpoint/2010/main" val="1413841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9</a:t>
            </a:fld>
            <a:endParaRPr lang="de-DE" altLang="de-DE"/>
          </a:p>
        </p:txBody>
      </p:sp>
    </p:spTree>
    <p:extLst>
      <p:ext uri="{BB962C8B-B14F-4D97-AF65-F5344CB8AC3E}">
        <p14:creationId xmlns:p14="http://schemas.microsoft.com/office/powerpoint/2010/main" val="2282323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10</a:t>
            </a:fld>
            <a:endParaRPr lang="de-DE" altLang="de-DE"/>
          </a:p>
        </p:txBody>
      </p:sp>
    </p:spTree>
    <p:extLst>
      <p:ext uri="{BB962C8B-B14F-4D97-AF65-F5344CB8AC3E}">
        <p14:creationId xmlns:p14="http://schemas.microsoft.com/office/powerpoint/2010/main" val="462203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9B91CB3-3FB3-7B47-9D57-EB795DE459A8}" type="slidenum">
              <a:rPr lang="de-DE" altLang="de-DE" smtClean="0"/>
              <a:pPr/>
              <a:t>11</a:t>
            </a:fld>
            <a:endParaRPr lang="de-DE" altLang="de-DE"/>
          </a:p>
        </p:txBody>
      </p:sp>
    </p:spTree>
    <p:extLst>
      <p:ext uri="{BB962C8B-B14F-4D97-AF65-F5344CB8AC3E}">
        <p14:creationId xmlns:p14="http://schemas.microsoft.com/office/powerpoint/2010/main" val="3950740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92CC7DA4-D376-8348-9492-EEAD16E55ACF}"/>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66920EEE-2E21-0544-906D-ED8022DF87A8}" type="datetime1">
              <a:rPr lang="de-DE" altLang="de-DE" smtClean="0"/>
              <a:t>22.04.2021</a:t>
            </a:fld>
            <a:endParaRPr lang="de-DE" altLang="de-DE"/>
          </a:p>
        </p:txBody>
      </p:sp>
      <p:sp>
        <p:nvSpPr>
          <p:cNvPr id="5" name="Rectangle 5">
            <a:extLst>
              <a:ext uri="{FF2B5EF4-FFF2-40B4-BE49-F238E27FC236}">
                <a16:creationId xmlns:a16="http://schemas.microsoft.com/office/drawing/2014/main" id="{B266393C-A3B1-9B49-88AF-CB126E7EB730}"/>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BF317BAF-0E58-2A47-8401-7CC69B0E3BA9}"/>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8CC299BC-308F-0C45-9A94-AC7A908B9BE1}" type="slidenum">
              <a:rPr lang="de-DE" altLang="de-DE"/>
              <a:pPr/>
              <a:t>‹Nr.›</a:t>
            </a:fld>
            <a:endParaRPr lang="de-DE" altLang="de-DE"/>
          </a:p>
        </p:txBody>
      </p:sp>
    </p:spTree>
    <p:extLst>
      <p:ext uri="{BB962C8B-B14F-4D97-AF65-F5344CB8AC3E}">
        <p14:creationId xmlns:p14="http://schemas.microsoft.com/office/powerpoint/2010/main" val="185750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62484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685800" y="1981200"/>
            <a:ext cx="7772400" cy="411480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F23FA61E-8BB3-B548-B4E1-D560AF851B92}"/>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32493D52-C852-1F4F-B9D5-2BFFB3B49B43}" type="datetime1">
              <a:rPr lang="de-DE" altLang="de-DE" smtClean="0"/>
              <a:t>22.04.2021</a:t>
            </a:fld>
            <a:endParaRPr lang="de-DE" altLang="de-DE"/>
          </a:p>
        </p:txBody>
      </p:sp>
      <p:sp>
        <p:nvSpPr>
          <p:cNvPr id="5" name="Rectangle 5">
            <a:extLst>
              <a:ext uri="{FF2B5EF4-FFF2-40B4-BE49-F238E27FC236}">
                <a16:creationId xmlns:a16="http://schemas.microsoft.com/office/drawing/2014/main" id="{F638BD4D-0935-684E-8514-CB66D9A7C327}"/>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93F17154-3D53-E247-9F4B-F6EE4EB62A0F}"/>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F70606A2-3A90-E847-AF97-598A7409413F}" type="slidenum">
              <a:rPr lang="de-DE" altLang="de-DE"/>
              <a:pPr/>
              <a:t>‹Nr.›</a:t>
            </a:fld>
            <a:endParaRPr lang="de-DE" altLang="de-DE"/>
          </a:p>
        </p:txBody>
      </p:sp>
    </p:spTree>
    <p:extLst>
      <p:ext uri="{BB962C8B-B14F-4D97-AF65-F5344CB8AC3E}">
        <p14:creationId xmlns:p14="http://schemas.microsoft.com/office/powerpoint/2010/main" val="2043606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A0246B8B-831B-BD4B-811E-987BC5498B51}"/>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14CC4AA1-6DC5-1442-A9EF-79D462228F59}" type="datetime1">
              <a:rPr lang="de-DE" altLang="de-DE" smtClean="0"/>
              <a:t>22.04.2021</a:t>
            </a:fld>
            <a:endParaRPr lang="de-DE" altLang="de-DE"/>
          </a:p>
        </p:txBody>
      </p:sp>
      <p:sp>
        <p:nvSpPr>
          <p:cNvPr id="5" name="Rectangle 5">
            <a:extLst>
              <a:ext uri="{FF2B5EF4-FFF2-40B4-BE49-F238E27FC236}">
                <a16:creationId xmlns:a16="http://schemas.microsoft.com/office/drawing/2014/main" id="{3D31022A-CA6D-0C45-978C-0B4E0009BC0B}"/>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4EBCCE1B-8E54-BF4D-9965-7AAF30F37D2E}"/>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EDCCB02F-DE74-E24B-AC1E-E49103908D15}" type="slidenum">
              <a:rPr lang="de-DE" altLang="de-DE"/>
              <a:pPr/>
              <a:t>‹Nr.›</a:t>
            </a:fld>
            <a:endParaRPr lang="de-DE" altLang="de-DE"/>
          </a:p>
        </p:txBody>
      </p:sp>
    </p:spTree>
    <p:extLst>
      <p:ext uri="{BB962C8B-B14F-4D97-AF65-F5344CB8AC3E}">
        <p14:creationId xmlns:p14="http://schemas.microsoft.com/office/powerpoint/2010/main" val="211981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6248400" cy="1143000"/>
          </a:xfrm>
          <a:prstGeom prst="rect">
            <a:avLst/>
          </a:prstGeom>
        </p:spPr>
        <p:txBody>
          <a:bodyPr/>
          <a:lstStyle/>
          <a:p>
            <a:r>
              <a:rPr lang="de-DE"/>
              <a:t>Titelmasterformat durch Klicken bearbeiten</a:t>
            </a:r>
          </a:p>
        </p:txBody>
      </p:sp>
      <p:sp>
        <p:nvSpPr>
          <p:cNvPr id="3" name="Tabellenplatzhalter 2"/>
          <p:cNvSpPr>
            <a:spLocks noGrp="1"/>
          </p:cNvSpPr>
          <p:nvPr>
            <p:ph type="tbl" idx="1"/>
          </p:nvPr>
        </p:nvSpPr>
        <p:spPr>
          <a:xfrm>
            <a:off x="685800" y="1981200"/>
            <a:ext cx="7772400" cy="4114800"/>
          </a:xfrm>
          <a:prstGeom prst="rect">
            <a:avLst/>
          </a:prstGeom>
        </p:spPr>
        <p:txBody>
          <a:bodyPr/>
          <a:lstStyle/>
          <a:p>
            <a:pPr lvl="0"/>
            <a:endParaRPr lang="de-DE" noProof="0"/>
          </a:p>
        </p:txBody>
      </p:sp>
      <p:sp>
        <p:nvSpPr>
          <p:cNvPr id="4" name="Rectangle 4">
            <a:extLst>
              <a:ext uri="{FF2B5EF4-FFF2-40B4-BE49-F238E27FC236}">
                <a16:creationId xmlns:a16="http://schemas.microsoft.com/office/drawing/2014/main" id="{7264876A-E318-BD4A-B3FA-C78891D12D2E}"/>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8025F37D-D456-4A4F-8C86-CDDB321126B6}" type="datetime1">
              <a:rPr lang="de-DE" altLang="de-DE" smtClean="0"/>
              <a:t>22.04.2021</a:t>
            </a:fld>
            <a:endParaRPr lang="de-DE" altLang="de-DE"/>
          </a:p>
        </p:txBody>
      </p:sp>
      <p:sp>
        <p:nvSpPr>
          <p:cNvPr id="5" name="Rectangle 5">
            <a:extLst>
              <a:ext uri="{FF2B5EF4-FFF2-40B4-BE49-F238E27FC236}">
                <a16:creationId xmlns:a16="http://schemas.microsoft.com/office/drawing/2014/main" id="{4C00FE52-4244-9943-834A-4128EE6B1313}"/>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F8BD5074-1FFC-B745-B11E-E6C0365FF46D}"/>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627F2FBA-691A-D140-8916-8DB56E0CF3BB}" type="slidenum">
              <a:rPr lang="de-DE" altLang="de-DE"/>
              <a:pPr/>
              <a:t>‹Nr.›</a:t>
            </a:fld>
            <a:endParaRPr lang="de-DE" altLang="de-DE"/>
          </a:p>
        </p:txBody>
      </p:sp>
    </p:spTree>
    <p:extLst>
      <p:ext uri="{BB962C8B-B14F-4D97-AF65-F5344CB8AC3E}">
        <p14:creationId xmlns:p14="http://schemas.microsoft.com/office/powerpoint/2010/main" val="4226763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6248400" cy="1143000"/>
          </a:xfrm>
          <a:prstGeom prst="rect">
            <a:avLst/>
          </a:prstGeom>
        </p:spPr>
        <p:txBody>
          <a:bodyPr/>
          <a:lstStyle/>
          <a:p>
            <a:r>
              <a:rPr lang="de-DE"/>
              <a:t>Titelmasterformat durch Klicken bearbeiten</a:t>
            </a:r>
          </a:p>
        </p:txBody>
      </p:sp>
      <p:sp>
        <p:nvSpPr>
          <p:cNvPr id="3" name="Textplatzhalter 2"/>
          <p:cNvSpPr>
            <a:spLocks noGrp="1"/>
          </p:cNvSpPr>
          <p:nvPr>
            <p:ph type="body" sz="half" idx="1"/>
          </p:nvPr>
        </p:nvSpPr>
        <p:spPr>
          <a:xfrm>
            <a:off x="685800" y="1981200"/>
            <a:ext cx="3810000" cy="411480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A29CCF6E-F052-FA4B-A037-F7C5153ACA1D}"/>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DD8F336C-97FD-6A41-9D5E-EC655F8360B3}" type="datetime1">
              <a:rPr lang="de-DE" altLang="de-DE" smtClean="0"/>
              <a:t>22.04.2021</a:t>
            </a:fld>
            <a:endParaRPr lang="de-DE" altLang="de-DE"/>
          </a:p>
        </p:txBody>
      </p:sp>
      <p:sp>
        <p:nvSpPr>
          <p:cNvPr id="6" name="Rectangle 5">
            <a:extLst>
              <a:ext uri="{FF2B5EF4-FFF2-40B4-BE49-F238E27FC236}">
                <a16:creationId xmlns:a16="http://schemas.microsoft.com/office/drawing/2014/main" id="{C07116F9-7AD4-FD46-941F-E56AF623E441}"/>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C4A536A1-76A0-C146-BC15-00A0C13DC097}"/>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C3D0823F-B5D6-A942-9693-F0BEA344AC29}" type="slidenum">
              <a:rPr lang="de-DE" altLang="de-DE"/>
              <a:pPr/>
              <a:t>‹Nr.›</a:t>
            </a:fld>
            <a:endParaRPr lang="de-DE" altLang="de-DE"/>
          </a:p>
        </p:txBody>
      </p:sp>
    </p:spTree>
    <p:extLst>
      <p:ext uri="{BB962C8B-B14F-4D97-AF65-F5344CB8AC3E}">
        <p14:creationId xmlns:p14="http://schemas.microsoft.com/office/powerpoint/2010/main" val="4118359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el und Text über Inhalt">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6248400" cy="1143000"/>
          </a:xfrm>
          <a:prstGeom prst="rect">
            <a:avLst/>
          </a:prstGeom>
        </p:spPr>
        <p:txBody>
          <a:bodyPr/>
          <a:lstStyle/>
          <a:p>
            <a:r>
              <a:rPr lang="de-DE"/>
              <a:t>Titelmasterformat durch Klicken bearbeiten</a:t>
            </a:r>
          </a:p>
        </p:txBody>
      </p:sp>
      <p:sp>
        <p:nvSpPr>
          <p:cNvPr id="3" name="Textplatzhalter 2"/>
          <p:cNvSpPr>
            <a:spLocks noGrp="1"/>
          </p:cNvSpPr>
          <p:nvPr>
            <p:ph type="body" sz="half" idx="1"/>
          </p:nvPr>
        </p:nvSpPr>
        <p:spPr>
          <a:xfrm>
            <a:off x="685800" y="1981200"/>
            <a:ext cx="7772400" cy="198120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85800" y="4114800"/>
            <a:ext cx="7772400" cy="198120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4BBA9052-2A37-AD45-82C0-7A7579BD15E6}"/>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CA47B6A5-E973-6440-88D1-F70364702EB0}" type="datetime1">
              <a:rPr lang="de-DE" altLang="de-DE" smtClean="0"/>
              <a:t>22.04.2021</a:t>
            </a:fld>
            <a:endParaRPr lang="de-DE" altLang="de-DE"/>
          </a:p>
        </p:txBody>
      </p:sp>
      <p:sp>
        <p:nvSpPr>
          <p:cNvPr id="6" name="Rectangle 5">
            <a:extLst>
              <a:ext uri="{FF2B5EF4-FFF2-40B4-BE49-F238E27FC236}">
                <a16:creationId xmlns:a16="http://schemas.microsoft.com/office/drawing/2014/main" id="{66BF3706-E931-EA4D-8FD3-67DD80D7ED2C}"/>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5EC2370D-6E53-144A-AE9F-02FA1B1099D3}"/>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240DC62B-350F-6D4A-9AA4-6F8027A7E1EF}" type="slidenum">
              <a:rPr lang="de-DE" altLang="de-DE"/>
              <a:pPr/>
              <a:t>‹Nr.›</a:t>
            </a:fld>
            <a:endParaRPr lang="de-DE" altLang="de-DE"/>
          </a:p>
        </p:txBody>
      </p:sp>
    </p:spTree>
    <p:extLst>
      <p:ext uri="{BB962C8B-B14F-4D97-AF65-F5344CB8AC3E}">
        <p14:creationId xmlns:p14="http://schemas.microsoft.com/office/powerpoint/2010/main" val="21132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685800" y="1981200"/>
            <a:ext cx="7772400" cy="411480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932E53A9-5AF4-B54C-B35C-A6F8E38722E9}"/>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6802DA00-9CB8-4C41-A900-11FA6463684E}" type="datetime1">
              <a:rPr lang="de-DE" altLang="de-DE" smtClean="0"/>
              <a:t>22.04.2021</a:t>
            </a:fld>
            <a:endParaRPr lang="de-DE" altLang="de-DE"/>
          </a:p>
        </p:txBody>
      </p:sp>
      <p:sp>
        <p:nvSpPr>
          <p:cNvPr id="5" name="Rectangle 5">
            <a:extLst>
              <a:ext uri="{FF2B5EF4-FFF2-40B4-BE49-F238E27FC236}">
                <a16:creationId xmlns:a16="http://schemas.microsoft.com/office/drawing/2014/main" id="{DA328FE8-7555-A742-9CDE-48EB76002082}"/>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690DF769-934F-3548-BF53-416BB04DF0A8}"/>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04548E14-03FF-6B46-8AD3-0A725D364B44}" type="slidenum">
              <a:rPr lang="de-DE" altLang="de-DE"/>
              <a:pPr/>
              <a:t>‹Nr.›</a:t>
            </a:fld>
            <a:endParaRPr lang="de-DE" altLang="de-DE"/>
          </a:p>
        </p:txBody>
      </p:sp>
      <p:sp>
        <p:nvSpPr>
          <p:cNvPr id="7" name="Titel 6">
            <a:extLst>
              <a:ext uri="{FF2B5EF4-FFF2-40B4-BE49-F238E27FC236}">
                <a16:creationId xmlns:a16="http://schemas.microsoft.com/office/drawing/2014/main" id="{386557D5-1D99-8941-9AC6-C23096592921}"/>
              </a:ext>
            </a:extLst>
          </p:cNvPr>
          <p:cNvSpPr>
            <a:spLocks noGrp="1"/>
          </p:cNvSpPr>
          <p:nvPr>
            <p:ph type="title"/>
          </p:nvPr>
        </p:nvSpPr>
        <p:spPr/>
        <p:txBody>
          <a:bodyPr/>
          <a:lstStyle/>
          <a:p>
            <a:r>
              <a:rPr lang="de-DE"/>
              <a:t>Mastertitelformat bearbeiten</a:t>
            </a:r>
          </a:p>
        </p:txBody>
      </p:sp>
    </p:spTree>
    <p:extLst>
      <p:ext uri="{BB962C8B-B14F-4D97-AF65-F5344CB8AC3E}">
        <p14:creationId xmlns:p14="http://schemas.microsoft.com/office/powerpoint/2010/main" val="250070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a:extLst>
              <a:ext uri="{FF2B5EF4-FFF2-40B4-BE49-F238E27FC236}">
                <a16:creationId xmlns:a16="http://schemas.microsoft.com/office/drawing/2014/main" id="{7220B3BE-9228-774C-9A2E-56FC3EB0A1F2}"/>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45A7C6BB-0BB1-2C4C-9A56-B406AF84BC47}" type="datetime1">
              <a:rPr lang="de-DE" altLang="de-DE" smtClean="0"/>
              <a:t>22.04.2021</a:t>
            </a:fld>
            <a:endParaRPr lang="de-DE" altLang="de-DE"/>
          </a:p>
        </p:txBody>
      </p:sp>
      <p:sp>
        <p:nvSpPr>
          <p:cNvPr id="5" name="Rectangle 5">
            <a:extLst>
              <a:ext uri="{FF2B5EF4-FFF2-40B4-BE49-F238E27FC236}">
                <a16:creationId xmlns:a16="http://schemas.microsoft.com/office/drawing/2014/main" id="{04A57F01-58D2-924A-A4B2-62AB3F92758E}"/>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59FCAE41-A879-1046-BF90-915FA718F858}"/>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1FB42863-C0DB-964E-B88E-7AA3C2C4B721}" type="slidenum">
              <a:rPr lang="de-DE" altLang="de-DE"/>
              <a:pPr/>
              <a:t>‹Nr.›</a:t>
            </a:fld>
            <a:endParaRPr lang="de-DE" altLang="de-DE"/>
          </a:p>
        </p:txBody>
      </p:sp>
    </p:spTree>
    <p:extLst>
      <p:ext uri="{BB962C8B-B14F-4D97-AF65-F5344CB8AC3E}">
        <p14:creationId xmlns:p14="http://schemas.microsoft.com/office/powerpoint/2010/main" val="2948028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62484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204869FF-29FF-7044-B2B5-A89CAEE9744C}"/>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4D1B96A6-B452-8940-BB9C-EDCEECE5F48F}" type="datetime1">
              <a:rPr lang="de-DE" altLang="de-DE" smtClean="0"/>
              <a:t>22.04.2021</a:t>
            </a:fld>
            <a:endParaRPr lang="de-DE" altLang="de-DE"/>
          </a:p>
        </p:txBody>
      </p:sp>
      <p:sp>
        <p:nvSpPr>
          <p:cNvPr id="6" name="Rectangle 5">
            <a:extLst>
              <a:ext uri="{FF2B5EF4-FFF2-40B4-BE49-F238E27FC236}">
                <a16:creationId xmlns:a16="http://schemas.microsoft.com/office/drawing/2014/main" id="{068A657D-0228-F642-9AF5-61613EAEB629}"/>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660142CC-B6B7-E84B-966E-C7BBEBD1F7BA}"/>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77831E1D-E486-AF44-AA23-E0684B05A4B5}" type="slidenum">
              <a:rPr lang="de-DE" altLang="de-DE"/>
              <a:pPr/>
              <a:t>‹Nr.›</a:t>
            </a:fld>
            <a:endParaRPr lang="de-DE" altLang="de-DE"/>
          </a:p>
        </p:txBody>
      </p:sp>
    </p:spTree>
    <p:extLst>
      <p:ext uri="{BB962C8B-B14F-4D97-AF65-F5344CB8AC3E}">
        <p14:creationId xmlns:p14="http://schemas.microsoft.com/office/powerpoint/2010/main" val="836849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8AE244E8-05D9-B445-978A-F385518DE98C}"/>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5C1988FC-7C69-0B49-A20E-3925143FCF5D}" type="datetime1">
              <a:rPr lang="de-DE" altLang="de-DE" smtClean="0"/>
              <a:t>22.04.2021</a:t>
            </a:fld>
            <a:endParaRPr lang="de-DE" altLang="de-DE"/>
          </a:p>
        </p:txBody>
      </p:sp>
      <p:sp>
        <p:nvSpPr>
          <p:cNvPr id="8" name="Rectangle 5">
            <a:extLst>
              <a:ext uri="{FF2B5EF4-FFF2-40B4-BE49-F238E27FC236}">
                <a16:creationId xmlns:a16="http://schemas.microsoft.com/office/drawing/2014/main" id="{C4690018-1595-4342-BD07-39D8B0E9A606}"/>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CB320728-6E20-6647-AFB9-EDAE7F6FA3EC}"/>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A8BC0AED-DAD8-AB43-883F-C0D1DBA72195}" type="slidenum">
              <a:rPr lang="de-DE" altLang="de-DE"/>
              <a:pPr/>
              <a:t>‹Nr.›</a:t>
            </a:fld>
            <a:endParaRPr lang="de-DE" altLang="de-DE"/>
          </a:p>
        </p:txBody>
      </p:sp>
    </p:spTree>
    <p:extLst>
      <p:ext uri="{BB962C8B-B14F-4D97-AF65-F5344CB8AC3E}">
        <p14:creationId xmlns:p14="http://schemas.microsoft.com/office/powerpoint/2010/main" val="334383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85800" y="609600"/>
            <a:ext cx="6248400" cy="1143000"/>
          </a:xfrm>
          <a:prstGeom prst="rect">
            <a:avLst/>
          </a:prstGeom>
        </p:spPr>
        <p:txBody>
          <a:bodyPr/>
          <a:lstStyle/>
          <a:p>
            <a:r>
              <a:rPr lang="de-DE"/>
              <a:t>Titelmasterformat durch Klicken bearbeiten</a:t>
            </a:r>
          </a:p>
        </p:txBody>
      </p:sp>
      <p:sp>
        <p:nvSpPr>
          <p:cNvPr id="3" name="Rectangle 4">
            <a:extLst>
              <a:ext uri="{FF2B5EF4-FFF2-40B4-BE49-F238E27FC236}">
                <a16:creationId xmlns:a16="http://schemas.microsoft.com/office/drawing/2014/main" id="{DDFBC951-F726-2945-AC41-A19B02662136}"/>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21451AB5-0B25-C446-8E2C-3BEEBC6C58F2}" type="datetime1">
              <a:rPr lang="de-DE" altLang="de-DE" smtClean="0"/>
              <a:t>22.04.2021</a:t>
            </a:fld>
            <a:endParaRPr lang="de-DE" altLang="de-DE"/>
          </a:p>
        </p:txBody>
      </p:sp>
      <p:sp>
        <p:nvSpPr>
          <p:cNvPr id="4" name="Rectangle 5">
            <a:extLst>
              <a:ext uri="{FF2B5EF4-FFF2-40B4-BE49-F238E27FC236}">
                <a16:creationId xmlns:a16="http://schemas.microsoft.com/office/drawing/2014/main" id="{7690055D-80D2-1647-81B3-47BD22AF44DD}"/>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851B2EC5-CE59-5746-AE1C-048F4501C165}"/>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F43D78BC-B1E5-0F41-9A62-37C424E2B992}" type="slidenum">
              <a:rPr lang="de-DE" altLang="de-DE"/>
              <a:pPr/>
              <a:t>‹Nr.›</a:t>
            </a:fld>
            <a:endParaRPr lang="de-DE" altLang="de-DE"/>
          </a:p>
        </p:txBody>
      </p:sp>
    </p:spTree>
    <p:extLst>
      <p:ext uri="{BB962C8B-B14F-4D97-AF65-F5344CB8AC3E}">
        <p14:creationId xmlns:p14="http://schemas.microsoft.com/office/powerpoint/2010/main" val="1950620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18DC3AC-DBA3-5C49-A04A-5A4BC6F4AA1F}"/>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D6D08798-DDE3-B645-8AED-CCDEFFC7AFFA}" type="datetime1">
              <a:rPr lang="de-DE" altLang="de-DE" smtClean="0"/>
              <a:t>22.04.2021</a:t>
            </a:fld>
            <a:endParaRPr lang="de-DE" altLang="de-DE"/>
          </a:p>
        </p:txBody>
      </p:sp>
      <p:sp>
        <p:nvSpPr>
          <p:cNvPr id="3" name="Rectangle 5">
            <a:extLst>
              <a:ext uri="{FF2B5EF4-FFF2-40B4-BE49-F238E27FC236}">
                <a16:creationId xmlns:a16="http://schemas.microsoft.com/office/drawing/2014/main" id="{3AB1DD6F-7F23-7649-8D76-5EB2F0BF477E}"/>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9C8CA747-72B9-A145-83A9-C385AA504FC5}"/>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AF3D029A-F600-124C-B2FF-7E9F1D82577A}" type="slidenum">
              <a:rPr lang="de-DE" altLang="de-DE"/>
              <a:pPr/>
              <a:t>‹Nr.›</a:t>
            </a:fld>
            <a:endParaRPr lang="de-DE" altLang="de-DE"/>
          </a:p>
        </p:txBody>
      </p:sp>
    </p:spTree>
    <p:extLst>
      <p:ext uri="{BB962C8B-B14F-4D97-AF65-F5344CB8AC3E}">
        <p14:creationId xmlns:p14="http://schemas.microsoft.com/office/powerpoint/2010/main" val="287335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a:extLst>
              <a:ext uri="{FF2B5EF4-FFF2-40B4-BE49-F238E27FC236}">
                <a16:creationId xmlns:a16="http://schemas.microsoft.com/office/drawing/2014/main" id="{4E36EDFE-F675-5743-96F0-B80458CDFC92}"/>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AA109F7A-A05A-DC4D-A2C2-531579880252}" type="datetime1">
              <a:rPr lang="de-DE" altLang="de-DE" smtClean="0"/>
              <a:t>22.04.2021</a:t>
            </a:fld>
            <a:endParaRPr lang="de-DE" altLang="de-DE"/>
          </a:p>
        </p:txBody>
      </p:sp>
      <p:sp>
        <p:nvSpPr>
          <p:cNvPr id="6" name="Rectangle 5">
            <a:extLst>
              <a:ext uri="{FF2B5EF4-FFF2-40B4-BE49-F238E27FC236}">
                <a16:creationId xmlns:a16="http://schemas.microsoft.com/office/drawing/2014/main" id="{FC212528-9A5E-E447-A53D-8648F31B40CA}"/>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4CD7486B-3D41-604F-AC45-F68FB346B3D7}"/>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D35B93FE-ECD0-2E47-9EAB-4966B30E4173}" type="slidenum">
              <a:rPr lang="de-DE" altLang="de-DE"/>
              <a:pPr/>
              <a:t>‹Nr.›</a:t>
            </a:fld>
            <a:endParaRPr lang="de-DE" altLang="de-DE"/>
          </a:p>
        </p:txBody>
      </p:sp>
    </p:spTree>
    <p:extLst>
      <p:ext uri="{BB962C8B-B14F-4D97-AF65-F5344CB8AC3E}">
        <p14:creationId xmlns:p14="http://schemas.microsoft.com/office/powerpoint/2010/main" val="2361583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a:extLst>
              <a:ext uri="{FF2B5EF4-FFF2-40B4-BE49-F238E27FC236}">
                <a16:creationId xmlns:a16="http://schemas.microsoft.com/office/drawing/2014/main" id="{EFB8D9B8-C2D0-C847-842F-D8D84F4DE284}"/>
              </a:ext>
            </a:extLst>
          </p:cNvPr>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fld id="{B6478178-3673-BE4A-B53C-8C2E09DAF5D5}" type="datetime1">
              <a:rPr lang="de-DE" altLang="de-DE" smtClean="0"/>
              <a:t>22.04.2021</a:t>
            </a:fld>
            <a:endParaRPr lang="de-DE" altLang="de-DE"/>
          </a:p>
        </p:txBody>
      </p:sp>
      <p:sp>
        <p:nvSpPr>
          <p:cNvPr id="6" name="Rectangle 5">
            <a:extLst>
              <a:ext uri="{FF2B5EF4-FFF2-40B4-BE49-F238E27FC236}">
                <a16:creationId xmlns:a16="http://schemas.microsoft.com/office/drawing/2014/main" id="{7C77F82D-D391-4842-BB49-8D49A392066D}"/>
              </a:ext>
            </a:extLst>
          </p:cNvPr>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6BAFE216-135E-3A42-B921-75427784D14C}"/>
              </a:ext>
            </a:extLst>
          </p:cNvPr>
          <p:cNvSpPr>
            <a:spLocks noGrp="1" noChangeArrowheads="1"/>
          </p:cNvSpPr>
          <p:nvPr>
            <p:ph type="sldNum" sz="quarter" idx="12"/>
          </p:nvPr>
        </p:nvSpPr>
        <p:spPr>
          <a:xfrm>
            <a:off x="6553200" y="6248400"/>
            <a:ext cx="1905000" cy="457200"/>
          </a:xfrm>
          <a:prstGeom prst="rect">
            <a:avLst/>
          </a:prstGeom>
          <a:ln/>
        </p:spPr>
        <p:txBody>
          <a:bodyPr/>
          <a:lstStyle>
            <a:lvl1pPr>
              <a:defRPr/>
            </a:lvl1pPr>
          </a:lstStyle>
          <a:p>
            <a:fld id="{F0486B58-57C3-5D49-9235-F1081A5AC3B6}" type="slidenum">
              <a:rPr lang="de-DE" altLang="de-DE"/>
              <a:pPr/>
              <a:t>‹Nr.›</a:t>
            </a:fld>
            <a:endParaRPr lang="de-DE" altLang="de-DE"/>
          </a:p>
        </p:txBody>
      </p:sp>
    </p:spTree>
    <p:extLst>
      <p:ext uri="{BB962C8B-B14F-4D97-AF65-F5344CB8AC3E}">
        <p14:creationId xmlns:p14="http://schemas.microsoft.com/office/powerpoint/2010/main" val="368513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DF926BC4-070C-8B42-A7D8-B5F2D4FA8C3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5" name="Grafik 4">
            <a:extLst>
              <a:ext uri="{FF2B5EF4-FFF2-40B4-BE49-F238E27FC236}">
                <a16:creationId xmlns:a16="http://schemas.microsoft.com/office/drawing/2014/main" id="{076F299A-BDA2-7149-80E9-920849960B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241604" y="44624"/>
            <a:ext cx="1866900" cy="1066800"/>
          </a:xfrm>
          <a:prstGeom prst="rect">
            <a:avLst/>
          </a:prstGeom>
        </p:spPr>
      </p:pic>
      <p:sp>
        <p:nvSpPr>
          <p:cNvPr id="6" name="Titelplatzhalter 5">
            <a:extLst>
              <a:ext uri="{FF2B5EF4-FFF2-40B4-BE49-F238E27FC236}">
                <a16:creationId xmlns:a16="http://schemas.microsoft.com/office/drawing/2014/main" id="{8BC48476-D3C5-D04A-A868-7F600D7CD6B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de-DE"/>
              <a:t>Mastertitelformat bearbeiten</a:t>
            </a:r>
          </a:p>
        </p:txBody>
      </p:sp>
      <p:sp>
        <p:nvSpPr>
          <p:cNvPr id="8" name="Foliennummernplatzhalter 7">
            <a:extLst>
              <a:ext uri="{FF2B5EF4-FFF2-40B4-BE49-F238E27FC236}">
                <a16:creationId xmlns:a16="http://schemas.microsoft.com/office/drawing/2014/main" id="{9B5F1BBD-6C36-F54F-A487-3AB7C4A18B9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9FDCFC-5B92-8B43-BAB5-9058C25E4880}"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oleObject" Target="../embeddings/oleObject1.bin"/><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a:extLst>
              <a:ext uri="{FF2B5EF4-FFF2-40B4-BE49-F238E27FC236}">
                <a16:creationId xmlns:a16="http://schemas.microsoft.com/office/drawing/2014/main" id="{1AA4CC1C-02B3-ED4A-8553-D0E4BF8D9127}"/>
              </a:ext>
            </a:extLst>
          </p:cNvPr>
          <p:cNvSpPr>
            <a:spLocks noGrp="1" noChangeArrowheads="1"/>
          </p:cNvSpPr>
          <p:nvPr>
            <p:ph type="ctrTitle"/>
          </p:nvPr>
        </p:nvSpPr>
        <p:spPr>
          <a:xfrm>
            <a:off x="0" y="1556792"/>
            <a:ext cx="9144000" cy="4953000"/>
          </a:xfrm>
          <a:noFill/>
        </p:spPr>
        <p:txBody>
          <a:bodyPr/>
          <a:lstStyle/>
          <a:p>
            <a:pPr algn="ctr" eaLnBrk="1" hangingPunct="1">
              <a:spcBef>
                <a:spcPct val="50000"/>
              </a:spcBef>
              <a:buFontTx/>
              <a:buNone/>
            </a:pPr>
            <a:r>
              <a:rPr lang="de-DE" altLang="de-DE" sz="4800" b="1" dirty="0">
                <a:latin typeface="Century Gothic" panose="020B0502020202020204" pitchFamily="34" charset="0"/>
              </a:rPr>
              <a:t>Vitale Böden im Weinbau</a:t>
            </a:r>
            <a:br>
              <a:rPr lang="de-DE" altLang="de-DE" sz="2400" b="1" dirty="0">
                <a:latin typeface="Century Gothic" panose="020B0502020202020204" pitchFamily="34" charset="0"/>
              </a:rPr>
            </a:br>
            <a:br>
              <a:rPr lang="de-DE" altLang="de-DE" sz="2400" b="1" dirty="0">
                <a:latin typeface="Century Gothic" panose="020B0502020202020204" pitchFamily="34" charset="0"/>
              </a:rPr>
            </a:br>
            <a:br>
              <a:rPr lang="de-DE" altLang="de-DE" sz="1200" dirty="0">
                <a:latin typeface="Century Gothic" panose="020B0502020202020204" pitchFamily="34" charset="0"/>
              </a:rPr>
            </a:br>
            <a:r>
              <a:rPr lang="de-DE" altLang="de-DE" sz="1200" b="1" dirty="0">
                <a:latin typeface="Century Gothic" panose="020B0502020202020204" pitchFamily="34" charset="0"/>
              </a:rPr>
              <a:t>Impulsvortrag BLHV 23.04.2021</a:t>
            </a:r>
            <a:br>
              <a:rPr lang="de-DE" altLang="de-DE" sz="1200" b="1" dirty="0">
                <a:latin typeface="Century Gothic" panose="020B0502020202020204" pitchFamily="34" charset="0"/>
              </a:rPr>
            </a:br>
            <a:br>
              <a:rPr lang="de-DE" altLang="de-DE" sz="1200" dirty="0">
                <a:latin typeface="Century Gothic" panose="020B0502020202020204" pitchFamily="34" charset="0"/>
              </a:rPr>
            </a:br>
            <a:br>
              <a:rPr lang="de-DE" altLang="de-DE" sz="1200" dirty="0">
                <a:latin typeface="Century Gothic" panose="020B0502020202020204" pitchFamily="34" charset="0"/>
              </a:rPr>
            </a:br>
            <a:br>
              <a:rPr lang="de-DE" altLang="de-DE" sz="1200" dirty="0">
                <a:latin typeface="Century Gothic" panose="020B0502020202020204" pitchFamily="34" charset="0"/>
              </a:rPr>
            </a:br>
            <a:br>
              <a:rPr lang="de-DE" altLang="de-DE" sz="1200" dirty="0">
                <a:latin typeface="Century Gothic" panose="020B0502020202020204" pitchFamily="34" charset="0"/>
              </a:rPr>
            </a:br>
            <a:r>
              <a:rPr lang="de-DE" altLang="de-DE" sz="1200" dirty="0">
                <a:latin typeface="Century Gothic" panose="020B0502020202020204" pitchFamily="34" charset="0"/>
              </a:rPr>
              <a:t>Tomislav Markovic, BÖW e.V.</a:t>
            </a:r>
            <a:br>
              <a:rPr lang="de-DE" altLang="de-DE" sz="1200" dirty="0">
                <a:latin typeface="Century Gothic" panose="020B0502020202020204" pitchFamily="34" charset="0"/>
              </a:rPr>
            </a:br>
            <a:endParaRPr lang="de-DE" altLang="de-DE" sz="1200" dirty="0">
              <a:latin typeface="Century Gothic" panose="020B0502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9</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de-DE" sz="2800" b="1" u="sng" kern="0" dirty="0">
                <a:latin typeface="Century Gothic" panose="020B0502020202020204" pitchFamily="34" charset="0"/>
              </a:rPr>
              <a:t>4. Aufgaben des Bodenlebens</a:t>
            </a:r>
            <a:endParaRPr lang="de-DE" sz="3600" b="1" u="sng" kern="0" dirty="0">
              <a:latin typeface="Century Gothic" panose="020B0502020202020204" pitchFamily="34" charset="0"/>
            </a:endParaRPr>
          </a:p>
        </p:txBody>
      </p:sp>
      <p:sp>
        <p:nvSpPr>
          <p:cNvPr id="12" name="Titel 1">
            <a:extLst>
              <a:ext uri="{FF2B5EF4-FFF2-40B4-BE49-F238E27FC236}">
                <a16:creationId xmlns:a16="http://schemas.microsoft.com/office/drawing/2014/main" id="{9917F0DD-B227-ED4E-91C6-FEF7BFB1975A}"/>
              </a:ext>
            </a:extLst>
          </p:cNvPr>
          <p:cNvSpPr>
            <a:spLocks noGrp="1"/>
          </p:cNvSpPr>
          <p:nvPr>
            <p:ph idx="1"/>
          </p:nvPr>
        </p:nvSpPr>
        <p:spPr>
          <a:prstGeom prst="rect">
            <a:avLst/>
          </a:prstGeom>
        </p:spPr>
        <p:txBody>
          <a:bodyPr>
            <a:normAutofit fontScale="32500" lnSpcReduction="20000"/>
          </a:bodyPr>
          <a:lstStyle/>
          <a:p>
            <a:pPr>
              <a:buFont typeface="Wingdings" pitchFamily="2" charset="2"/>
              <a:buChar char="Ø"/>
            </a:pPr>
            <a:endParaRPr lang="de-DE" altLang="de-DE" sz="2000" dirty="0">
              <a:latin typeface="Century Gothic" panose="020B0502020202020204" pitchFamily="34" charset="0"/>
            </a:endParaRPr>
          </a:p>
          <a:p>
            <a:pPr marL="0" indent="0" hangingPunct="0">
              <a:buNone/>
            </a:pPr>
            <a:br>
              <a:rPr lang="de-DE" sz="2000" dirty="0"/>
            </a:br>
            <a:r>
              <a:rPr lang="de-DE" sz="5500" dirty="0">
                <a:latin typeface="Century Gothic" panose="020B0502020202020204" pitchFamily="34" charset="0"/>
              </a:rPr>
              <a:t>	Verdauung des organischen Materials und </a:t>
            </a:r>
          </a:p>
          <a:p>
            <a:pPr marL="0" indent="0" hangingPunct="0">
              <a:buNone/>
            </a:pPr>
            <a:endParaRPr lang="de-DE" sz="5500" dirty="0">
              <a:latin typeface="Century Gothic" panose="020B0502020202020204" pitchFamily="34" charset="0"/>
            </a:endParaRPr>
          </a:p>
          <a:p>
            <a:pPr marL="0" indent="0" hangingPunct="0">
              <a:buNone/>
            </a:pPr>
            <a:r>
              <a:rPr lang="de-DE" sz="5500" dirty="0">
                <a:latin typeface="Century Gothic" panose="020B0502020202020204" pitchFamily="34" charset="0"/>
              </a:rPr>
              <a:t>	Humusbildung</a:t>
            </a:r>
            <a:br>
              <a:rPr lang="de-DE" sz="5500" dirty="0">
                <a:latin typeface="Century Gothic" panose="020B0502020202020204" pitchFamily="34" charset="0"/>
              </a:rPr>
            </a:br>
            <a:br>
              <a:rPr lang="de-DE" sz="5500" dirty="0">
                <a:latin typeface="Century Gothic" panose="020B0502020202020204" pitchFamily="34" charset="0"/>
              </a:rPr>
            </a:br>
            <a:r>
              <a:rPr lang="de-DE" sz="5500" dirty="0">
                <a:latin typeface="Century Gothic" panose="020B0502020202020204" pitchFamily="34" charset="0"/>
              </a:rPr>
              <a:t>	pH - Regulierung</a:t>
            </a:r>
            <a:br>
              <a:rPr lang="de-DE" sz="5500" dirty="0">
                <a:latin typeface="Century Gothic" panose="020B0502020202020204" pitchFamily="34" charset="0"/>
              </a:rPr>
            </a:br>
            <a:br>
              <a:rPr lang="de-DE" sz="5500" dirty="0">
                <a:latin typeface="Century Gothic" panose="020B0502020202020204" pitchFamily="34" charset="0"/>
              </a:rPr>
            </a:br>
            <a:r>
              <a:rPr lang="de-DE" sz="5500" dirty="0">
                <a:latin typeface="Century Gothic" panose="020B0502020202020204" pitchFamily="34" charset="0"/>
              </a:rPr>
              <a:t>	N - Stoffwechsel</a:t>
            </a:r>
            <a:br>
              <a:rPr lang="de-DE" sz="5500" dirty="0">
                <a:latin typeface="Century Gothic" panose="020B0502020202020204" pitchFamily="34" charset="0"/>
              </a:rPr>
            </a:br>
            <a:br>
              <a:rPr lang="de-DE" sz="5500" dirty="0">
                <a:latin typeface="Century Gothic" panose="020B0502020202020204" pitchFamily="34" charset="0"/>
              </a:rPr>
            </a:br>
            <a:r>
              <a:rPr lang="de-DE" sz="5500" dirty="0">
                <a:latin typeface="Century Gothic" panose="020B0502020202020204" pitchFamily="34" charset="0"/>
              </a:rPr>
              <a:t>	Bodenstrukturstabilisierung und Krümelbildung</a:t>
            </a:r>
            <a:br>
              <a:rPr lang="de-DE" sz="5500" dirty="0">
                <a:latin typeface="Century Gothic" panose="020B0502020202020204" pitchFamily="34" charset="0"/>
              </a:rPr>
            </a:br>
            <a:br>
              <a:rPr lang="de-DE" sz="5500" dirty="0">
                <a:latin typeface="Century Gothic" panose="020B0502020202020204" pitchFamily="34" charset="0"/>
              </a:rPr>
            </a:br>
            <a:r>
              <a:rPr lang="de-DE" sz="5500" dirty="0">
                <a:latin typeface="Century Gothic" panose="020B0502020202020204" pitchFamily="34" charset="0"/>
              </a:rPr>
              <a:t>	Nährstoff- und Spurenelement- Mobilisierung</a:t>
            </a:r>
            <a:br>
              <a:rPr lang="de-DE" sz="5500" dirty="0">
                <a:latin typeface="Century Gothic" panose="020B0502020202020204" pitchFamily="34" charset="0"/>
              </a:rPr>
            </a:br>
            <a:br>
              <a:rPr lang="de-DE" sz="5500" dirty="0">
                <a:latin typeface="Century Gothic" panose="020B0502020202020204" pitchFamily="34" charset="0"/>
              </a:rPr>
            </a:br>
            <a:r>
              <a:rPr lang="de-DE" sz="5500" dirty="0">
                <a:latin typeface="Century Gothic" panose="020B0502020202020204" pitchFamily="34" charset="0"/>
              </a:rPr>
              <a:t>	Vitamin und Antibiotika- Bildung</a:t>
            </a:r>
            <a:br>
              <a:rPr lang="de-DE" sz="5500" dirty="0">
                <a:latin typeface="Century Gothic" panose="020B0502020202020204" pitchFamily="34" charset="0"/>
              </a:rPr>
            </a:br>
            <a:br>
              <a:rPr lang="de-DE" sz="5500" dirty="0">
                <a:latin typeface="Century Gothic" panose="020B0502020202020204" pitchFamily="34" charset="0"/>
              </a:rPr>
            </a:br>
            <a:r>
              <a:rPr lang="de-DE" sz="5500" dirty="0">
                <a:latin typeface="Century Gothic" panose="020B0502020202020204" pitchFamily="34" charset="0"/>
              </a:rPr>
              <a:t>	Raubpilze (z.B. gegen Nematoden)</a:t>
            </a:r>
            <a:br>
              <a:rPr lang="de-DE" sz="5500" dirty="0">
                <a:latin typeface="Century Gothic" panose="020B0502020202020204" pitchFamily="34" charset="0"/>
              </a:rPr>
            </a:br>
            <a:br>
              <a:rPr lang="de-DE" sz="2000" dirty="0"/>
            </a:br>
            <a:r>
              <a:rPr lang="de-DE" sz="2000" dirty="0"/>
              <a:t>	</a:t>
            </a:r>
            <a:endParaRPr lang="de-DE" altLang="de-DE" sz="2000" dirty="0">
              <a:latin typeface="Century Gothic" panose="020B0502020202020204" pitchFamily="34" charset="0"/>
            </a:endParaRPr>
          </a:p>
        </p:txBody>
      </p:sp>
    </p:spTree>
    <p:extLst>
      <p:ext uri="{BB962C8B-B14F-4D97-AF65-F5344CB8AC3E}">
        <p14:creationId xmlns:p14="http://schemas.microsoft.com/office/powerpoint/2010/main" val="2790328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10</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sz="2400" b="1" u="sng" kern="0" dirty="0">
                <a:latin typeface="Century Gothic" panose="020B0502020202020204" pitchFamily="34" charset="0"/>
              </a:rPr>
              <a:t>5. Bodenfruchtbarkeit</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12" name="Titel 1">
            <a:extLst>
              <a:ext uri="{FF2B5EF4-FFF2-40B4-BE49-F238E27FC236}">
                <a16:creationId xmlns:a16="http://schemas.microsoft.com/office/drawing/2014/main" id="{9917F0DD-B227-ED4E-91C6-FEF7BFB1975A}"/>
              </a:ext>
            </a:extLst>
          </p:cNvPr>
          <p:cNvSpPr>
            <a:spLocks noGrp="1"/>
          </p:cNvSpPr>
          <p:nvPr>
            <p:ph idx="1"/>
          </p:nvPr>
        </p:nvSpPr>
        <p:spPr>
          <a:prstGeom prst="rect">
            <a:avLst/>
          </a:prstGeom>
        </p:spPr>
        <p:txBody>
          <a:bodyPr>
            <a:normAutofit fontScale="85000" lnSpcReduction="10000"/>
          </a:bodyPr>
          <a:lstStyle/>
          <a:p>
            <a:pPr marL="0" indent="0">
              <a:buNone/>
            </a:pPr>
            <a:r>
              <a:rPr lang="de-DE" sz="2000" dirty="0">
                <a:latin typeface="Century Gothic" panose="020B0502020202020204" pitchFamily="34" charset="0"/>
              </a:rPr>
              <a:t>(Natürliche) Bodenfruchtbarkeit: = "natürliche, nachhaltige Fähigkeit eines Bodens zur Pflanzenproduktion" (Klapp 1967).</a:t>
            </a:r>
          </a:p>
          <a:p>
            <a:pPr marL="0" indent="0">
              <a:buNone/>
            </a:pPr>
            <a:r>
              <a:rPr lang="de-DE" sz="2000" dirty="0">
                <a:latin typeface="Century Gothic" panose="020B0502020202020204" pitchFamily="34" charset="0"/>
              </a:rPr>
              <a:t>Wesentlich ist dabei die Nachhaltigkeit, d.h. die Fähigkeit alles zum Gedeihen erforderliche ohne Zufuhr und Ersatz von </a:t>
            </a:r>
            <a:r>
              <a:rPr lang="de-DE" sz="2000" dirty="0" err="1">
                <a:latin typeface="Century Gothic" panose="020B0502020202020204" pitchFamily="34" charset="0"/>
              </a:rPr>
              <a:t>Aussen</a:t>
            </a:r>
            <a:r>
              <a:rPr lang="de-DE" sz="2000" dirty="0">
                <a:latin typeface="Century Gothic" panose="020B0502020202020204" pitchFamily="34" charset="0"/>
              </a:rPr>
              <a:t> (Düngung) zu liefern. </a:t>
            </a:r>
          </a:p>
          <a:p>
            <a:pPr marL="0" indent="0">
              <a:buNone/>
            </a:pPr>
            <a:endParaRPr lang="de-DE" sz="2000" dirty="0">
              <a:latin typeface="Century Gothic" panose="020B0502020202020204" pitchFamily="34" charset="0"/>
            </a:endParaRPr>
          </a:p>
          <a:p>
            <a:pPr marL="0" indent="0">
              <a:buNone/>
            </a:pPr>
            <a:r>
              <a:rPr lang="de-DE" sz="2000" dirty="0">
                <a:latin typeface="Century Gothic" panose="020B0502020202020204" pitchFamily="34" charset="0"/>
              </a:rPr>
              <a:t>Die Bodenfruchtbarkeit ist letztlich die Summe vieler Faktoren. Welche Faktoren sind dies, die diese Eigenproduktionskraft des Bodens ausmachen:</a:t>
            </a:r>
          </a:p>
          <a:p>
            <a:pPr marL="0" indent="0">
              <a:buNone/>
            </a:pPr>
            <a:r>
              <a:rPr lang="de-DE" sz="2000" dirty="0">
                <a:latin typeface="Century Gothic" panose="020B0502020202020204" pitchFamily="34" charset="0"/>
              </a:rPr>
              <a:t>* 	Bodenart, pH, Ausgangsgestein, Mineralstoffreserven</a:t>
            </a:r>
          </a:p>
          <a:p>
            <a:pPr marL="0" indent="0">
              <a:buNone/>
            </a:pPr>
            <a:r>
              <a:rPr lang="de-DE" sz="2000" dirty="0">
                <a:latin typeface="Century Gothic" panose="020B0502020202020204" pitchFamily="34" charset="0"/>
              </a:rPr>
              <a:t>* 	Humusgehalt und Humuszustand</a:t>
            </a:r>
          </a:p>
          <a:p>
            <a:pPr marL="0" indent="0">
              <a:buNone/>
            </a:pPr>
            <a:r>
              <a:rPr lang="de-DE" sz="2000" dirty="0">
                <a:latin typeface="Century Gothic" panose="020B0502020202020204" pitchFamily="34" charset="0"/>
              </a:rPr>
              <a:t>* 	Porenvolumen, </a:t>
            </a:r>
            <a:r>
              <a:rPr lang="de-DE" sz="2000" dirty="0" err="1">
                <a:latin typeface="Century Gothic" panose="020B0502020202020204" pitchFamily="34" charset="0"/>
              </a:rPr>
              <a:t>Gefügestabilität</a:t>
            </a:r>
            <a:r>
              <a:rPr lang="de-DE" sz="2000" dirty="0">
                <a:latin typeface="Century Gothic" panose="020B0502020202020204" pitchFamily="34" charset="0"/>
              </a:rPr>
              <a:t>, Luft- und Wasserhaushalt</a:t>
            </a:r>
          </a:p>
          <a:p>
            <a:pPr marL="0" indent="0">
              <a:buNone/>
            </a:pPr>
            <a:r>
              <a:rPr lang="de-DE" sz="2000" dirty="0">
                <a:latin typeface="Century Gothic" panose="020B0502020202020204" pitchFamily="34" charset="0"/>
              </a:rPr>
              <a:t>Alle diese Faktoren hängen jedoch (mehr oder weniger stark) von der biologischen Aktivität des Bodens ab, von der Tätigkeit des Bodenlebens.</a:t>
            </a:r>
          </a:p>
        </p:txBody>
      </p:sp>
    </p:spTree>
    <p:extLst>
      <p:ext uri="{BB962C8B-B14F-4D97-AF65-F5344CB8AC3E}">
        <p14:creationId xmlns:p14="http://schemas.microsoft.com/office/powerpoint/2010/main" val="296571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11</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sz="2400" b="1" u="sng" kern="0" dirty="0">
                <a:latin typeface="Century Gothic" panose="020B0502020202020204" pitchFamily="34" charset="0"/>
              </a:rPr>
              <a:t>5. Bodenfruchtbarkeit</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12" name="Titel 1">
            <a:extLst>
              <a:ext uri="{FF2B5EF4-FFF2-40B4-BE49-F238E27FC236}">
                <a16:creationId xmlns:a16="http://schemas.microsoft.com/office/drawing/2014/main" id="{9917F0DD-B227-ED4E-91C6-FEF7BFB1975A}"/>
              </a:ext>
            </a:extLst>
          </p:cNvPr>
          <p:cNvSpPr>
            <a:spLocks noGrp="1"/>
          </p:cNvSpPr>
          <p:nvPr>
            <p:ph idx="1"/>
          </p:nvPr>
        </p:nvSpPr>
        <p:spPr>
          <a:prstGeom prst="rect">
            <a:avLst/>
          </a:prstGeom>
        </p:spPr>
        <p:txBody>
          <a:bodyPr>
            <a:normAutofit fontScale="85000" lnSpcReduction="10000"/>
          </a:bodyPr>
          <a:lstStyle/>
          <a:p>
            <a:pPr marL="0" indent="0">
              <a:buNone/>
            </a:pPr>
            <a:r>
              <a:rPr lang="de-DE" sz="2000" dirty="0">
                <a:latin typeface="Century Gothic" panose="020B0502020202020204" pitchFamily="34" charset="0"/>
              </a:rPr>
              <a:t>Die Ernährung des Bodenlebens (Optimierung des </a:t>
            </a:r>
            <a:r>
              <a:rPr lang="de-DE" sz="2000" dirty="0" err="1">
                <a:latin typeface="Century Gothic" panose="020B0502020202020204" pitchFamily="34" charset="0"/>
              </a:rPr>
              <a:t>Energieflussses</a:t>
            </a:r>
            <a:r>
              <a:rPr lang="de-DE" sz="2000" dirty="0">
                <a:latin typeface="Century Gothic" panose="020B0502020202020204" pitchFamily="34" charset="0"/>
              </a:rPr>
              <a:t> Sonne - Pflanze - Bodenleben) bedingt also letztlich die Leistung des </a:t>
            </a:r>
            <a:r>
              <a:rPr lang="de-DE" sz="2000" dirty="0" err="1">
                <a:latin typeface="Century Gothic" panose="020B0502020202020204" pitchFamily="34" charset="0"/>
              </a:rPr>
              <a:t>Systemes</a:t>
            </a:r>
            <a:r>
              <a:rPr lang="de-DE" sz="2000" dirty="0">
                <a:latin typeface="Century Gothic" panose="020B0502020202020204" pitchFamily="34" charset="0"/>
              </a:rPr>
              <a:t>, in unserem Falle die Leistung des </a:t>
            </a:r>
            <a:r>
              <a:rPr lang="de-DE" sz="2000" dirty="0" err="1">
                <a:latin typeface="Century Gothic" panose="020B0502020202020204" pitchFamily="34" charset="0"/>
              </a:rPr>
              <a:t>Rebbergsbodens</a:t>
            </a:r>
            <a:r>
              <a:rPr lang="de-DE" sz="2000" dirty="0">
                <a:latin typeface="Century Gothic" panose="020B0502020202020204" pitchFamily="34" charset="0"/>
              </a:rPr>
              <a:t>.</a:t>
            </a:r>
          </a:p>
          <a:p>
            <a:pPr marL="0" indent="0">
              <a:buNone/>
            </a:pPr>
            <a:endParaRPr lang="de-DE" sz="2000" dirty="0">
              <a:latin typeface="Century Gothic" panose="020B0502020202020204" pitchFamily="34" charset="0"/>
            </a:endParaRPr>
          </a:p>
          <a:p>
            <a:pPr marL="0" indent="0">
              <a:buNone/>
            </a:pPr>
            <a:r>
              <a:rPr lang="de-DE" sz="2000" dirty="0">
                <a:latin typeface="Century Gothic" panose="020B0502020202020204" pitchFamily="34" charset="0"/>
              </a:rPr>
              <a:t>Die Qualität der Ernährung und vor allem die Energiemenge, die in Form von Pflanzenwurzeln in den Boden transferiert wird, hängt im wesentlichen ab:</a:t>
            </a:r>
          </a:p>
          <a:p>
            <a:pPr marL="0" indent="0">
              <a:buNone/>
            </a:pPr>
            <a:r>
              <a:rPr lang="de-DE" sz="2000" dirty="0">
                <a:latin typeface="Century Gothic" panose="020B0502020202020204" pitchFamily="34" charset="0"/>
              </a:rPr>
              <a:t>(1)	Wurzelmasse (= Menge der organischen Substanz)</a:t>
            </a:r>
          </a:p>
          <a:p>
            <a:pPr marL="0" indent="0">
              <a:buNone/>
            </a:pPr>
            <a:r>
              <a:rPr lang="de-DE" sz="2000" dirty="0">
                <a:latin typeface="Century Gothic" panose="020B0502020202020204" pitchFamily="34" charset="0"/>
              </a:rPr>
              <a:t>(2)	Wurzelvielfalt (vielseitige Ernährung des Bodens)f</a:t>
            </a:r>
          </a:p>
          <a:p>
            <a:pPr marL="0" indent="0">
              <a:buNone/>
            </a:pPr>
            <a:r>
              <a:rPr lang="de-DE" sz="2000" dirty="0">
                <a:latin typeface="Century Gothic" panose="020B0502020202020204" pitchFamily="34" charset="0"/>
              </a:rPr>
              <a:t>(3) 	Wurzelverteilung (Verzweigung in der gesamten Bodenmatrix)</a:t>
            </a:r>
          </a:p>
          <a:p>
            <a:pPr marL="0" indent="0">
              <a:buNone/>
            </a:pPr>
            <a:r>
              <a:rPr lang="de-DE" sz="2000" dirty="0">
                <a:latin typeface="Century Gothic" panose="020B0502020202020204" pitchFamily="34" charset="0"/>
              </a:rPr>
              <a:t>(4)	optimale Lebensbedingungen für die Wurzeln (als auch das 	Bodenleben):</a:t>
            </a:r>
          </a:p>
          <a:p>
            <a:pPr marL="0" indent="0">
              <a:buNone/>
            </a:pPr>
            <a:r>
              <a:rPr lang="de-DE" sz="2000" dirty="0">
                <a:latin typeface="Century Gothic" panose="020B0502020202020204" pitchFamily="34" charset="0"/>
              </a:rPr>
              <a:t>	*	Bodengare (Krümelstruktur, Porenvolumen usw.)</a:t>
            </a:r>
          </a:p>
          <a:p>
            <a:pPr marL="0" indent="0">
              <a:buNone/>
            </a:pPr>
            <a:r>
              <a:rPr lang="de-DE" sz="2000" dirty="0">
                <a:latin typeface="Century Gothic" panose="020B0502020202020204" pitchFamily="34" charset="0"/>
              </a:rPr>
              <a:t>	*	ausreichend Wurzelraum</a:t>
            </a:r>
          </a:p>
          <a:p>
            <a:pPr marL="0" indent="0">
              <a:buNone/>
            </a:pPr>
            <a:r>
              <a:rPr lang="de-DE" sz="2000" dirty="0">
                <a:latin typeface="Century Gothic" panose="020B0502020202020204" pitchFamily="34" charset="0"/>
              </a:rPr>
              <a:t>	* 	günstiger Humuszustand</a:t>
            </a:r>
          </a:p>
        </p:txBody>
      </p:sp>
    </p:spTree>
    <p:extLst>
      <p:ext uri="{BB962C8B-B14F-4D97-AF65-F5344CB8AC3E}">
        <p14:creationId xmlns:p14="http://schemas.microsoft.com/office/powerpoint/2010/main" val="2945643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400" b="1" u="sng" kern="0" dirty="0">
                <a:latin typeface="Century Gothic" panose="020B0502020202020204" pitchFamily="34" charset="0"/>
              </a:rPr>
              <a:t>6. Aufgaben einer Begrünung</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pic>
        <p:nvPicPr>
          <p:cNvPr id="6" name="Inhaltsplatzhalter 5" descr="Abb. 43g Wurzelbild von Begrünungspflanzen.bmp">
            <a:extLst>
              <a:ext uri="{FF2B5EF4-FFF2-40B4-BE49-F238E27FC236}">
                <a16:creationId xmlns:a16="http://schemas.microsoft.com/office/drawing/2014/main" id="{093D9938-84C0-4C30-B941-95B3825E6029}"/>
              </a:ext>
            </a:extLst>
          </p:cNvPr>
          <p:cNvPicPr>
            <a:picLocks noGrp="1"/>
          </p:cNvPicPr>
          <p:nvPr>
            <p:ph idx="1"/>
          </p:nvPr>
        </p:nvPicPr>
        <p:blipFill>
          <a:blip r:embed="rId3" cstate="email"/>
          <a:stretch>
            <a:fillRect/>
          </a:stretch>
        </p:blipFill>
        <p:spPr>
          <a:xfrm>
            <a:off x="395536" y="1480881"/>
            <a:ext cx="8352928" cy="4896544"/>
          </a:xfrm>
          <a:prstGeom prst="rect">
            <a:avLst/>
          </a:prstGeom>
        </p:spPr>
      </p:pic>
    </p:spTree>
    <p:extLst>
      <p:ext uri="{BB962C8B-B14F-4D97-AF65-F5344CB8AC3E}">
        <p14:creationId xmlns:p14="http://schemas.microsoft.com/office/powerpoint/2010/main" val="2283979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400" b="1" u="sng" kern="0" dirty="0">
                <a:latin typeface="Century Gothic" panose="020B0502020202020204" pitchFamily="34" charset="0"/>
              </a:rPr>
              <a:t>6. Aufgaben einer Begrünung</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3" name="Inhaltsplatzhalter 2">
            <a:extLst>
              <a:ext uri="{FF2B5EF4-FFF2-40B4-BE49-F238E27FC236}">
                <a16:creationId xmlns:a16="http://schemas.microsoft.com/office/drawing/2014/main" id="{C02793E8-2062-4B47-B8EF-53B8336F1BC1}"/>
              </a:ext>
            </a:extLst>
          </p:cNvPr>
          <p:cNvSpPr>
            <a:spLocks noGrp="1"/>
          </p:cNvSpPr>
          <p:nvPr>
            <p:ph idx="1"/>
          </p:nvPr>
        </p:nvSpPr>
        <p:spPr/>
        <p:txBody>
          <a:bodyPr>
            <a:normAutofit fontScale="92500" lnSpcReduction="20000"/>
          </a:bodyPr>
          <a:lstStyle/>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Aufbau und Erhalt der Bodenfruchtbarkeit</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Schnelles Auflaufen &amp; Schnelle Durchwurzelung (Lebendverbauung)</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Tiefe Durchwurzelung: Vergrößern des Wurzelraumes</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Verdichtungen durchdringen</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Reichhaltige, unterschiedlichste Wurzelmasse (Ernährung des Bodenlebens)</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Förderung und Erhalt der Insektenvielfalt</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Langer Blühzeitraum</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Kontinuierliches Blütenangebot</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Überwinterungsquartiere für Insekten</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Nährstoffversorgung der Reben </a:t>
            </a:r>
            <a:r>
              <a:rPr lang="de-DE" sz="1800" dirty="0">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de-DE" sz="1800" dirty="0">
                <a:effectLst/>
                <a:latin typeface="Century Gothic" panose="020B0502020202020204" pitchFamily="34" charset="0"/>
                <a:ea typeface="Times New Roman" panose="02020603050405020304" pitchFamily="18" charset="0"/>
                <a:cs typeface="Arial" panose="020B0604020202020204" pitchFamily="34" charset="0"/>
              </a:rPr>
              <a:t>Leguminosen</a:t>
            </a:r>
          </a:p>
          <a:p>
            <a:pPr marL="342900" marR="269240" lvl="0" indent="-342900" hangingPunct="0">
              <a:lnSpc>
                <a:spcPct val="115000"/>
              </a:lnSpc>
              <a:buFont typeface="Symbol" panose="05050102010706020507" pitchFamily="18" charset="2"/>
              <a:buChar char=""/>
              <a:tabLst>
                <a:tab pos="6391275" algn="l"/>
              </a:tabLst>
            </a:pPr>
            <a:r>
              <a:rPr lang="de-DE" sz="1800" dirty="0">
                <a:latin typeface="Century Gothic" panose="020B0502020202020204" pitchFamily="34" charset="0"/>
                <a:ea typeface="Times New Roman" panose="02020603050405020304" pitchFamily="18" charset="0"/>
                <a:cs typeface="Arial" panose="020B0604020202020204" pitchFamily="34" charset="0"/>
              </a:rPr>
              <a:t>Erosionsschutz</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Symbol" panose="05050102010706020507" pitchFamily="18" charset="2"/>
              <a:buChar char=""/>
              <a:tabLst>
                <a:tab pos="6391275" algn="l"/>
              </a:tabLst>
            </a:pPr>
            <a:r>
              <a:rPr lang="de-DE" sz="1800" b="1" dirty="0">
                <a:effectLst/>
                <a:latin typeface="Century Gothic" panose="020B0502020202020204" pitchFamily="34" charset="0"/>
                <a:ea typeface="Times New Roman" panose="02020603050405020304" pitchFamily="18" charset="0"/>
                <a:cs typeface="Arial" panose="020B0604020202020204" pitchFamily="34" charset="0"/>
              </a:rPr>
              <a:t>Humusaufbau</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de-DE" dirty="0"/>
          </a:p>
        </p:txBody>
      </p:sp>
    </p:spTree>
    <p:extLst>
      <p:ext uri="{BB962C8B-B14F-4D97-AF65-F5344CB8AC3E}">
        <p14:creationId xmlns:p14="http://schemas.microsoft.com/office/powerpoint/2010/main" val="409252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400" b="1" u="sng" kern="0" dirty="0">
                <a:latin typeface="Century Gothic" panose="020B0502020202020204" pitchFamily="34" charset="0"/>
              </a:rPr>
              <a:t>7. Auswahl einer Begrünung</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3" name="Inhaltsplatzhalter 2">
            <a:extLst>
              <a:ext uri="{FF2B5EF4-FFF2-40B4-BE49-F238E27FC236}">
                <a16:creationId xmlns:a16="http://schemas.microsoft.com/office/drawing/2014/main" id="{C02793E8-2062-4B47-B8EF-53B8336F1BC1}"/>
              </a:ext>
            </a:extLst>
          </p:cNvPr>
          <p:cNvSpPr>
            <a:spLocks noGrp="1"/>
          </p:cNvSpPr>
          <p:nvPr>
            <p:ph idx="1"/>
          </p:nvPr>
        </p:nvSpPr>
        <p:spPr/>
        <p:txBody>
          <a:bodyPr>
            <a:normAutofit/>
          </a:bodyPr>
          <a:lstStyle/>
          <a:p>
            <a:pPr eaLnBrk="1" hangingPunct="1">
              <a:lnSpc>
                <a:spcPct val="90000"/>
              </a:lnSpc>
            </a:pPr>
            <a:r>
              <a:rPr lang="de-DE" altLang="de-DE" sz="1800" dirty="0">
                <a:latin typeface="Century Gothic" panose="020B0502020202020204" pitchFamily="34" charset="0"/>
              </a:rPr>
              <a:t>Das Gemenge muss an das Ziel angepasst sein </a:t>
            </a:r>
          </a:p>
          <a:p>
            <a:pPr eaLnBrk="1" hangingPunct="1">
              <a:lnSpc>
                <a:spcPct val="90000"/>
              </a:lnSpc>
            </a:pPr>
            <a:r>
              <a:rPr lang="de-DE" altLang="de-DE" sz="1800" dirty="0">
                <a:latin typeface="Century Gothic" panose="020B0502020202020204" pitchFamily="34" charset="0"/>
              </a:rPr>
              <a:t>Sollte aus mindestens 3 Arten bestehen - möglichst viele Arten</a:t>
            </a:r>
          </a:p>
          <a:p>
            <a:pPr eaLnBrk="1" hangingPunct="1">
              <a:lnSpc>
                <a:spcPct val="90000"/>
              </a:lnSpc>
            </a:pPr>
            <a:r>
              <a:rPr lang="de-DE" altLang="de-DE" sz="1800" dirty="0">
                <a:latin typeface="Century Gothic" panose="020B0502020202020204" pitchFamily="34" charset="0"/>
              </a:rPr>
              <a:t>Verschieden hohe Pflanzen : „Etagenbau“</a:t>
            </a:r>
          </a:p>
          <a:p>
            <a:pPr eaLnBrk="1" hangingPunct="1">
              <a:lnSpc>
                <a:spcPct val="90000"/>
              </a:lnSpc>
            </a:pPr>
            <a:r>
              <a:rPr lang="de-DE" altLang="de-DE" sz="1800" dirty="0">
                <a:latin typeface="Century Gothic" panose="020B0502020202020204" pitchFamily="34" charset="0"/>
              </a:rPr>
              <a:t>Pflanzen mit Unterschiedlicher Durchwurzelungstiefe</a:t>
            </a:r>
          </a:p>
          <a:p>
            <a:pPr eaLnBrk="1" hangingPunct="1">
              <a:lnSpc>
                <a:spcPct val="90000"/>
              </a:lnSpc>
            </a:pPr>
            <a:r>
              <a:rPr lang="de-DE" altLang="de-DE" sz="1800" dirty="0">
                <a:latin typeface="Century Gothic" panose="020B0502020202020204" pitchFamily="34" charset="0"/>
              </a:rPr>
              <a:t>Pflanzen mit unterschiedlichen </a:t>
            </a:r>
            <a:r>
              <a:rPr lang="de-DE" altLang="de-DE" sz="1800" dirty="0" err="1">
                <a:latin typeface="Century Gothic" panose="020B0502020202020204" pitchFamily="34" charset="0"/>
              </a:rPr>
              <a:t>Blüzeiträumen</a:t>
            </a:r>
            <a:endParaRPr lang="de-DE" altLang="de-DE" sz="1800" dirty="0">
              <a:latin typeface="Century Gothic" panose="020B0502020202020204" pitchFamily="34" charset="0"/>
            </a:endParaRPr>
          </a:p>
          <a:p>
            <a:pPr eaLnBrk="1" hangingPunct="1">
              <a:lnSpc>
                <a:spcPct val="90000"/>
              </a:lnSpc>
            </a:pPr>
            <a:r>
              <a:rPr lang="de-DE" altLang="de-DE" sz="1800" dirty="0">
                <a:latin typeface="Century Gothic" panose="020B0502020202020204" pitchFamily="34" charset="0"/>
              </a:rPr>
              <a:t>Ein </a:t>
            </a:r>
            <a:r>
              <a:rPr lang="de-DE" altLang="de-DE" sz="1800" dirty="0" err="1">
                <a:latin typeface="Century Gothic" panose="020B0502020202020204" pitchFamily="34" charset="0"/>
              </a:rPr>
              <a:t>Schnellkeimer</a:t>
            </a:r>
            <a:r>
              <a:rPr lang="de-DE" altLang="de-DE" sz="1800" dirty="0">
                <a:latin typeface="Century Gothic" panose="020B0502020202020204" pitchFamily="34" charset="0"/>
              </a:rPr>
              <a:t> zur Beschattung</a:t>
            </a:r>
          </a:p>
          <a:p>
            <a:pPr eaLnBrk="1" hangingPunct="1">
              <a:lnSpc>
                <a:spcPct val="90000"/>
              </a:lnSpc>
            </a:pPr>
            <a:r>
              <a:rPr lang="de-DE" altLang="de-DE" sz="1800" dirty="0">
                <a:latin typeface="Century Gothic" panose="020B0502020202020204" pitchFamily="34" charset="0"/>
              </a:rPr>
              <a:t>Leguminosen immer dazu</a:t>
            </a:r>
          </a:p>
          <a:p>
            <a:pPr eaLnBrk="1" hangingPunct="1">
              <a:lnSpc>
                <a:spcPct val="90000"/>
              </a:lnSpc>
            </a:pPr>
            <a:r>
              <a:rPr lang="de-DE" altLang="de-DE" sz="1800" dirty="0">
                <a:latin typeface="Century Gothic" panose="020B0502020202020204" pitchFamily="34" charset="0"/>
              </a:rPr>
              <a:t>Standortangepasst</a:t>
            </a:r>
          </a:p>
          <a:p>
            <a:pPr eaLnBrk="1" hangingPunct="1">
              <a:lnSpc>
                <a:spcPct val="90000"/>
              </a:lnSpc>
            </a:pPr>
            <a:r>
              <a:rPr lang="de-DE" altLang="de-DE" sz="1800" dirty="0">
                <a:latin typeface="Century Gothic" panose="020B0502020202020204" pitchFamily="34" charset="0"/>
              </a:rPr>
              <a:t>Saatgutmenge nicht zu hoch, um heimische Pflanzen zu schonen</a:t>
            </a:r>
          </a:p>
          <a:p>
            <a:endParaRPr lang="de-DE" dirty="0"/>
          </a:p>
        </p:txBody>
      </p:sp>
    </p:spTree>
    <p:extLst>
      <p:ext uri="{BB962C8B-B14F-4D97-AF65-F5344CB8AC3E}">
        <p14:creationId xmlns:p14="http://schemas.microsoft.com/office/powerpoint/2010/main" val="269781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400" b="1" u="sng" kern="0" dirty="0">
                <a:latin typeface="Century Gothic" panose="020B0502020202020204" pitchFamily="34" charset="0"/>
              </a:rPr>
              <a:t>7. Auswahl einer Begrünung</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pic>
        <p:nvPicPr>
          <p:cNvPr id="6" name="Grafik 5">
            <a:extLst>
              <a:ext uri="{FF2B5EF4-FFF2-40B4-BE49-F238E27FC236}">
                <a16:creationId xmlns:a16="http://schemas.microsoft.com/office/drawing/2014/main" id="{74EF3DEC-0F52-4F1C-8E2B-D579D8B67DF8}"/>
              </a:ext>
            </a:extLst>
          </p:cNvPr>
          <p:cNvPicPr>
            <a:picLocks noChangeAspect="1"/>
          </p:cNvPicPr>
          <p:nvPr/>
        </p:nvPicPr>
        <p:blipFill>
          <a:blip r:embed="rId3"/>
          <a:stretch>
            <a:fillRect/>
          </a:stretch>
        </p:blipFill>
        <p:spPr>
          <a:xfrm>
            <a:off x="70102" y="1833561"/>
            <a:ext cx="7814266" cy="4249641"/>
          </a:xfrm>
          <a:prstGeom prst="rect">
            <a:avLst/>
          </a:prstGeom>
        </p:spPr>
      </p:pic>
    </p:spTree>
    <p:extLst>
      <p:ext uri="{BB962C8B-B14F-4D97-AF65-F5344CB8AC3E}">
        <p14:creationId xmlns:p14="http://schemas.microsoft.com/office/powerpoint/2010/main" val="3171803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400" b="1" u="sng" kern="0" dirty="0">
                <a:latin typeface="Century Gothic" panose="020B0502020202020204" pitchFamily="34" charset="0"/>
              </a:rPr>
              <a:t>8. Begrünungsstrategien</a:t>
            </a:r>
            <a:endParaRPr lang="de-DE" altLang="de-DE" sz="24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3" name="Inhaltsplatzhalter 2">
            <a:extLst>
              <a:ext uri="{FF2B5EF4-FFF2-40B4-BE49-F238E27FC236}">
                <a16:creationId xmlns:a16="http://schemas.microsoft.com/office/drawing/2014/main" id="{C02793E8-2062-4B47-B8EF-53B8336F1BC1}"/>
              </a:ext>
            </a:extLst>
          </p:cNvPr>
          <p:cNvSpPr>
            <a:spLocks noGrp="1"/>
          </p:cNvSpPr>
          <p:nvPr>
            <p:ph idx="1"/>
          </p:nvPr>
        </p:nvSpPr>
        <p:spPr/>
        <p:txBody>
          <a:bodyPr>
            <a:normAutofit/>
          </a:bodyPr>
          <a:lstStyle/>
          <a:p>
            <a:pPr marL="0" marR="269240" indent="0" hangingPunct="0">
              <a:lnSpc>
                <a:spcPct val="115000"/>
              </a:lnSpc>
              <a:buNone/>
              <a:tabLst>
                <a:tab pos="6391275" algn="l"/>
              </a:tabLst>
            </a:pPr>
            <a:r>
              <a:rPr lang="de-DE" sz="1800" b="1" dirty="0">
                <a:effectLst/>
                <a:latin typeface="Century Gothic" panose="020B0502020202020204" pitchFamily="34" charset="0"/>
                <a:ea typeface="Times New Roman" panose="02020603050405020304" pitchFamily="18" charset="0"/>
                <a:cs typeface="Arial" panose="020B0604020202020204" pitchFamily="34" charset="0"/>
              </a:rPr>
              <a:t>Klassische Varianten Zeitpunkt</a:t>
            </a:r>
            <a:endParaRPr lang="de-DE" sz="1800" b="1"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mj-lt"/>
              <a:buAutoNum type="alphaLcParen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Frühjahrs/Sommerbegrünung (Wolff-Mischung)</a:t>
            </a:r>
          </a:p>
          <a:p>
            <a:pPr marR="269240">
              <a:lnSpc>
                <a:spcPct val="115000"/>
              </a:lnSpc>
              <a:buFont typeface="+mj-lt"/>
              <a:buAutoNum type="alphaLcParen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Winterbegrünung (Roggen/Wicken</a:t>
            </a:r>
            <a:r>
              <a:rPr lang="de-DE" sz="1800" dirty="0">
                <a:latin typeface="Century Gothic" panose="020B0502020202020204" pitchFamily="34" charset="0"/>
                <a:ea typeface="Times New Roman" panose="02020603050405020304" pitchFamily="18" charset="0"/>
                <a:cs typeface="Times New Roman" panose="02020603050405020304" pitchFamily="18" charset="0"/>
              </a:rPr>
              <a:t>)</a:t>
            </a:r>
          </a:p>
          <a:p>
            <a:pPr marR="269240">
              <a:lnSpc>
                <a:spcPct val="115000"/>
              </a:lnSpc>
              <a:buFont typeface="+mj-lt"/>
              <a:buAutoNum type="alphaLcParenR"/>
              <a:tabLst>
                <a:tab pos="6391275" algn="l"/>
              </a:tabLst>
            </a:pPr>
            <a:r>
              <a:rPr lang="de-DE" sz="1800" dirty="0">
                <a:latin typeface="Century Gothic" panose="020B0502020202020204" pitchFamily="34" charset="0"/>
                <a:cs typeface="Times New Roman" panose="02020603050405020304" pitchFamily="18" charset="0"/>
              </a:rPr>
              <a:t>Naturbegrünung (Steillagen/Skelettreiche Böden)</a:t>
            </a:r>
          </a:p>
          <a:p>
            <a:pPr marR="269240">
              <a:lnSpc>
                <a:spcPct val="115000"/>
              </a:lnSpc>
              <a:buFont typeface="+mj-lt"/>
              <a:buAutoNum type="alphaLcParenR"/>
              <a:tabLst>
                <a:tab pos="6391275" algn="l"/>
              </a:tabLst>
            </a:pPr>
            <a:endParaRPr lang="de-DE" sz="1800" dirty="0">
              <a:latin typeface="Century Gothic" panose="020B0502020202020204" pitchFamily="34" charset="0"/>
              <a:cs typeface="Times New Roman" panose="02020603050405020304" pitchFamily="18" charset="0"/>
            </a:endParaRPr>
          </a:p>
          <a:p>
            <a:pPr marL="0" marR="269240" indent="0">
              <a:lnSpc>
                <a:spcPct val="115000"/>
              </a:lnSpc>
              <a:buNone/>
              <a:tabLst>
                <a:tab pos="6391275" algn="l"/>
              </a:tabLst>
            </a:pPr>
            <a:r>
              <a:rPr lang="de-DE" sz="1800" b="1" dirty="0">
                <a:latin typeface="Century Gothic" panose="020B0502020202020204" pitchFamily="34" charset="0"/>
              </a:rPr>
              <a:t>Varianten Dauer</a:t>
            </a:r>
          </a:p>
          <a:p>
            <a:pPr marR="269240">
              <a:lnSpc>
                <a:spcPct val="115000"/>
              </a:lnSpc>
              <a:tabLst>
                <a:tab pos="6391275" algn="l"/>
              </a:tabLst>
            </a:pPr>
            <a:r>
              <a:rPr lang="de-DE" sz="1800" dirty="0">
                <a:latin typeface="Century Gothic" panose="020B0502020202020204" pitchFamily="34" charset="0"/>
              </a:rPr>
              <a:t>Einjährig</a:t>
            </a:r>
          </a:p>
          <a:p>
            <a:pPr marR="269240">
              <a:lnSpc>
                <a:spcPct val="115000"/>
              </a:lnSpc>
              <a:tabLst>
                <a:tab pos="6391275" algn="l"/>
              </a:tabLst>
            </a:pPr>
            <a:r>
              <a:rPr lang="de-DE" sz="1800" dirty="0">
                <a:latin typeface="Century Gothic" panose="020B0502020202020204" pitchFamily="34" charset="0"/>
              </a:rPr>
              <a:t>Mehrjährig</a:t>
            </a:r>
          </a:p>
          <a:p>
            <a:pPr marR="269240">
              <a:lnSpc>
                <a:spcPct val="115000"/>
              </a:lnSpc>
              <a:tabLst>
                <a:tab pos="6391275" algn="l"/>
              </a:tabLst>
            </a:pPr>
            <a:r>
              <a:rPr lang="de-DE" sz="1800" dirty="0">
                <a:latin typeface="Century Gothic" panose="020B0502020202020204" pitchFamily="34" charset="0"/>
              </a:rPr>
              <a:t>Dauerbegrünung</a:t>
            </a:r>
          </a:p>
        </p:txBody>
      </p:sp>
    </p:spTree>
    <p:extLst>
      <p:ext uri="{BB962C8B-B14F-4D97-AF65-F5344CB8AC3E}">
        <p14:creationId xmlns:p14="http://schemas.microsoft.com/office/powerpoint/2010/main" val="1908187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000" b="1" u="sng" kern="0" dirty="0">
                <a:latin typeface="Century Gothic" panose="020B0502020202020204" pitchFamily="34" charset="0"/>
              </a:rPr>
              <a:t>8. Begrünungspflege: Walzen oder Mulchen?</a:t>
            </a:r>
            <a:endParaRPr lang="de-DE" altLang="de-DE" sz="20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3" name="Inhaltsplatzhalter 2">
            <a:extLst>
              <a:ext uri="{FF2B5EF4-FFF2-40B4-BE49-F238E27FC236}">
                <a16:creationId xmlns:a16="http://schemas.microsoft.com/office/drawing/2014/main" id="{C02793E8-2062-4B47-B8EF-53B8336F1BC1}"/>
              </a:ext>
            </a:extLst>
          </p:cNvPr>
          <p:cNvSpPr>
            <a:spLocks noGrp="1"/>
          </p:cNvSpPr>
          <p:nvPr>
            <p:ph idx="1"/>
          </p:nvPr>
        </p:nvSpPr>
        <p:spPr>
          <a:xfrm>
            <a:off x="685800" y="1628800"/>
            <a:ext cx="7772400" cy="4114800"/>
          </a:xfrm>
        </p:spPr>
        <p:txBody>
          <a:bodyPr>
            <a:normAutofit/>
          </a:bodyPr>
          <a:lstStyle/>
          <a:p>
            <a:pPr marL="0" marR="269240" indent="0" hangingPunct="0">
              <a:lnSpc>
                <a:spcPct val="115000"/>
              </a:lnSpc>
              <a:buNone/>
              <a:tabLst>
                <a:tab pos="6391275" algn="l"/>
              </a:tabLst>
            </a:pPr>
            <a:r>
              <a:rPr lang="de-DE" sz="1800" b="1" dirty="0">
                <a:effectLst/>
                <a:latin typeface="Century Gothic" panose="020B0502020202020204" pitchFamily="34" charset="0"/>
                <a:ea typeface="Times New Roman" panose="02020603050405020304" pitchFamily="18" charset="0"/>
                <a:cs typeface="Arial" panose="020B0604020202020204" pitchFamily="34" charset="0"/>
              </a:rPr>
              <a:t>Vorteile Walzen</a:t>
            </a:r>
            <a:endParaRPr lang="de-DE" sz="1800" b="1"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mj-lt"/>
              <a:buAutoNum type="alphaLcParenR"/>
              <a:tabLst>
                <a:tab pos="6391275" algn="l"/>
              </a:tabLst>
            </a:pPr>
            <a:r>
              <a:rPr lang="de-DE" sz="1800" dirty="0" err="1">
                <a:effectLst/>
                <a:latin typeface="Century Gothic" panose="020B0502020202020204" pitchFamily="34" charset="0"/>
                <a:ea typeface="Times New Roman" panose="02020603050405020304" pitchFamily="18" charset="0"/>
                <a:cs typeface="Arial" panose="020B0604020202020204" pitchFamily="34" charset="0"/>
              </a:rPr>
              <a:t>Nützlingsschonend</a:t>
            </a:r>
            <a:endParaRPr lang="de-DE" sz="1800" dirty="0">
              <a:effectLst/>
              <a:latin typeface="Century Gothic" panose="020B0502020202020204" pitchFamily="34" charset="0"/>
              <a:ea typeface="Times New Roman" panose="02020603050405020304" pitchFamily="18" charset="0"/>
              <a:cs typeface="Arial" panose="020B0604020202020204" pitchFamily="34" charset="0"/>
            </a:endParaRPr>
          </a:p>
          <a:p>
            <a:pPr marR="269240">
              <a:lnSpc>
                <a:spcPct val="115000"/>
              </a:lnSpc>
              <a:buFont typeface="+mj-lt"/>
              <a:buAutoNum type="alphaLcParen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Wassersparende </a:t>
            </a:r>
            <a:r>
              <a:rPr lang="de-DE" sz="1800" dirty="0" err="1">
                <a:effectLst/>
                <a:latin typeface="Century Gothic" panose="020B0502020202020204" pitchFamily="34" charset="0"/>
                <a:ea typeface="Times New Roman" panose="02020603050405020304" pitchFamily="18" charset="0"/>
                <a:cs typeface="Arial" panose="020B0604020202020204" pitchFamily="34" charset="0"/>
              </a:rPr>
              <a:t>Mulchauflage</a:t>
            </a:r>
            <a:endParaRPr lang="de-DE" sz="1800" dirty="0">
              <a:effectLst/>
              <a:latin typeface="Century Gothic" panose="020B0502020202020204" pitchFamily="34" charset="0"/>
              <a:ea typeface="Times New Roman" panose="02020603050405020304" pitchFamily="18" charset="0"/>
              <a:cs typeface="Arial" panose="020B0604020202020204" pitchFamily="34" charset="0"/>
            </a:endParaRPr>
          </a:p>
          <a:p>
            <a:pPr marR="269240">
              <a:lnSpc>
                <a:spcPct val="115000"/>
              </a:lnSpc>
              <a:buFont typeface="+mj-lt"/>
              <a:buAutoNum type="alphaLcParenR"/>
              <a:tabLst>
                <a:tab pos="6391275" algn="l"/>
              </a:tabLst>
            </a:pPr>
            <a:r>
              <a:rPr lang="de-DE" sz="1800" dirty="0">
                <a:latin typeface="Century Gothic" panose="020B0502020202020204" pitchFamily="34" charset="0"/>
                <a:ea typeface="Times New Roman" panose="02020603050405020304" pitchFamily="18" charset="0"/>
                <a:cs typeface="Arial" panose="020B0604020202020204" pitchFamily="34" charset="0"/>
              </a:rPr>
              <a:t>Notreife und </a:t>
            </a:r>
            <a:r>
              <a:rPr lang="de-DE" sz="1800" dirty="0" err="1">
                <a:latin typeface="Century Gothic" panose="020B0502020202020204" pitchFamily="34" charset="0"/>
                <a:ea typeface="Times New Roman" panose="02020603050405020304" pitchFamily="18" charset="0"/>
                <a:cs typeface="Arial" panose="020B0604020202020204" pitchFamily="34" charset="0"/>
              </a:rPr>
              <a:t>Aussamung</a:t>
            </a:r>
            <a:endParaRPr lang="de-DE" sz="1800" dirty="0">
              <a:latin typeface="Century Gothic" panose="020B0502020202020204" pitchFamily="34" charset="0"/>
              <a:ea typeface="Times New Roman" panose="02020603050405020304" pitchFamily="18" charset="0"/>
              <a:cs typeface="Times New Roman" panose="02020603050405020304" pitchFamily="18" charset="0"/>
            </a:endParaRPr>
          </a:p>
          <a:p>
            <a:pPr marR="269240">
              <a:lnSpc>
                <a:spcPct val="115000"/>
              </a:lnSpc>
              <a:buFont typeface="+mj-lt"/>
              <a:buAutoNum type="alphaLcParenR"/>
              <a:tabLst>
                <a:tab pos="6391275" algn="l"/>
              </a:tabLst>
            </a:pPr>
            <a:r>
              <a:rPr lang="de-DE" sz="1800" dirty="0">
                <a:latin typeface="Century Gothic" panose="020B0502020202020204" pitchFamily="34" charset="0"/>
                <a:cs typeface="Times New Roman" panose="02020603050405020304" pitchFamily="18" charset="0"/>
              </a:rPr>
              <a:t>Fördert Einjährige Pflanzen</a:t>
            </a:r>
          </a:p>
          <a:p>
            <a:pPr marL="0" marR="269240" indent="0">
              <a:lnSpc>
                <a:spcPct val="115000"/>
              </a:lnSpc>
              <a:buNone/>
              <a:tabLst>
                <a:tab pos="6391275" algn="l"/>
              </a:tabLst>
            </a:pPr>
            <a:r>
              <a:rPr lang="de-DE" sz="1800" b="1" dirty="0">
                <a:latin typeface="Century Gothic" panose="020B0502020202020204" pitchFamily="34" charset="0"/>
                <a:cs typeface="Times New Roman" panose="02020603050405020304" pitchFamily="18" charset="0"/>
              </a:rPr>
              <a:t>Fakten Mulchen</a:t>
            </a:r>
          </a:p>
          <a:p>
            <a:pPr marR="269240">
              <a:lnSpc>
                <a:spcPct val="115000"/>
              </a:lnSpc>
              <a:tabLst>
                <a:tab pos="6391275" algn="l"/>
              </a:tabLst>
            </a:pPr>
            <a:r>
              <a:rPr lang="de-DE" sz="1800" dirty="0">
                <a:latin typeface="Century Gothic" panose="020B0502020202020204" pitchFamily="34" charset="0"/>
              </a:rPr>
              <a:t>Mulchen nur mit </a:t>
            </a:r>
            <a:r>
              <a:rPr lang="de-DE" sz="1800" dirty="0" err="1">
                <a:latin typeface="Century Gothic" panose="020B0502020202020204" pitchFamily="34" charset="0"/>
              </a:rPr>
              <a:t>Kreiselmulcher</a:t>
            </a:r>
            <a:endParaRPr lang="de-DE" sz="1800" dirty="0">
              <a:latin typeface="Century Gothic" panose="020B0502020202020204" pitchFamily="34" charset="0"/>
            </a:endParaRPr>
          </a:p>
          <a:p>
            <a:pPr marR="269240">
              <a:lnSpc>
                <a:spcPct val="115000"/>
              </a:lnSpc>
              <a:tabLst>
                <a:tab pos="6391275" algn="l"/>
              </a:tabLst>
            </a:pPr>
            <a:r>
              <a:rPr lang="de-DE" sz="1800" dirty="0">
                <a:latin typeface="Century Gothic" panose="020B0502020202020204" pitchFamily="34" charset="0"/>
              </a:rPr>
              <a:t>Anzahl der Schnitte reduzieren</a:t>
            </a:r>
          </a:p>
          <a:p>
            <a:pPr marR="269240">
              <a:lnSpc>
                <a:spcPct val="115000"/>
              </a:lnSpc>
              <a:tabLst>
                <a:tab pos="6391275" algn="l"/>
              </a:tabLst>
            </a:pPr>
            <a:r>
              <a:rPr lang="de-DE" sz="1800" dirty="0">
                <a:latin typeface="Century Gothic" panose="020B0502020202020204" pitchFamily="34" charset="0"/>
              </a:rPr>
              <a:t>Alternierender Schnitt</a:t>
            </a:r>
          </a:p>
          <a:p>
            <a:pPr marR="269240">
              <a:lnSpc>
                <a:spcPct val="115000"/>
              </a:lnSpc>
              <a:tabLst>
                <a:tab pos="6391275" algn="l"/>
              </a:tabLst>
            </a:pPr>
            <a:r>
              <a:rPr lang="de-DE" sz="1800" dirty="0">
                <a:latin typeface="Century Gothic" panose="020B0502020202020204" pitchFamily="34" charset="0"/>
              </a:rPr>
              <a:t>Blühstreifen etablieren</a:t>
            </a:r>
          </a:p>
        </p:txBody>
      </p:sp>
    </p:spTree>
    <p:extLst>
      <p:ext uri="{BB962C8B-B14F-4D97-AF65-F5344CB8AC3E}">
        <p14:creationId xmlns:p14="http://schemas.microsoft.com/office/powerpoint/2010/main" val="4048789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000" b="1" u="sng" kern="0" dirty="0">
                <a:latin typeface="Century Gothic" panose="020B0502020202020204" pitchFamily="34" charset="0"/>
              </a:rPr>
              <a:t>9. Limitierende Faktoren</a:t>
            </a:r>
            <a:endParaRPr lang="de-DE" altLang="de-DE" sz="20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3" name="Inhaltsplatzhalter 2">
            <a:extLst>
              <a:ext uri="{FF2B5EF4-FFF2-40B4-BE49-F238E27FC236}">
                <a16:creationId xmlns:a16="http://schemas.microsoft.com/office/drawing/2014/main" id="{C02793E8-2062-4B47-B8EF-53B8336F1BC1}"/>
              </a:ext>
            </a:extLst>
          </p:cNvPr>
          <p:cNvSpPr>
            <a:spLocks noGrp="1"/>
          </p:cNvSpPr>
          <p:nvPr>
            <p:ph idx="1"/>
          </p:nvPr>
        </p:nvSpPr>
        <p:spPr>
          <a:xfrm>
            <a:off x="685800" y="1628800"/>
            <a:ext cx="7772400" cy="4114800"/>
          </a:xfrm>
        </p:spPr>
        <p:txBody>
          <a:bodyPr>
            <a:normAutofit/>
          </a:bodyPr>
          <a:lstStyle/>
          <a:p>
            <a:pPr marR="269240" hangingPunct="0">
              <a:lnSpc>
                <a:spcPct val="115000"/>
              </a:lnSpc>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Trockene Frühjahre</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800" dirty="0" err="1">
                <a:effectLst/>
                <a:latin typeface="Century Gothic" panose="020B0502020202020204" pitchFamily="34" charset="0"/>
                <a:ea typeface="Times New Roman" panose="02020603050405020304" pitchFamily="18" charset="0"/>
                <a:cs typeface="Arial" panose="020B0604020202020204" pitchFamily="34" charset="0"/>
              </a:rPr>
              <a:t>Heisse</a:t>
            </a:r>
            <a:r>
              <a:rPr lang="de-DE" sz="1800" dirty="0">
                <a:effectLst/>
                <a:latin typeface="Century Gothic" panose="020B0502020202020204" pitchFamily="34" charset="0"/>
                <a:ea typeface="Times New Roman" panose="02020603050405020304" pitchFamily="18" charset="0"/>
                <a:cs typeface="Arial" panose="020B0604020202020204" pitchFamily="34" charset="0"/>
              </a:rPr>
              <a:t>, trockene Sommer</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Wenig Frost</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Weitere Standräume</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Gesellschaftspolitische Faktoren</a:t>
            </a:r>
          </a:p>
          <a:p>
            <a:pPr marR="269240" hangingPunct="0">
              <a:lnSpc>
                <a:spcPct val="115000"/>
              </a:lnSpc>
              <a:tabLst>
                <a:tab pos="6391275" algn="l"/>
              </a:tabLst>
            </a:pP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2265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a:extLst>
              <a:ext uri="{FF2B5EF4-FFF2-40B4-BE49-F238E27FC236}">
                <a16:creationId xmlns:a16="http://schemas.microsoft.com/office/drawing/2014/main" id="{9D086CF9-B833-A048-9B8E-B53AB11ED291}"/>
              </a:ext>
            </a:extLst>
          </p:cNvPr>
          <p:cNvSpPr>
            <a:spLocks noGrp="1"/>
          </p:cNvSpPr>
          <p:nvPr>
            <p:ph idx="1"/>
          </p:nvPr>
        </p:nvSpPr>
        <p:spPr/>
        <p:txBody>
          <a:bodyPr>
            <a:noAutofit/>
          </a:bodyPr>
          <a:lstStyle/>
          <a:p>
            <a:pPr marL="0" indent="0">
              <a:lnSpc>
                <a:spcPct val="120000"/>
              </a:lnSpc>
              <a:buNone/>
            </a:pPr>
            <a:endParaRPr lang="de-DE" sz="1600" b="1" dirty="0">
              <a:latin typeface="Century Gothic" panose="020B0502020202020204" pitchFamily="34" charset="0"/>
            </a:endParaRPr>
          </a:p>
          <a:p>
            <a:pPr>
              <a:lnSpc>
                <a:spcPct val="120000"/>
              </a:lnSpc>
              <a:buFont typeface="+mj-lt"/>
              <a:buAutoNum type="arabicParenR"/>
            </a:pPr>
            <a:r>
              <a:rPr lang="de-DE" sz="1600" b="1" dirty="0">
                <a:latin typeface="Century Gothic" panose="020B0502020202020204" pitchFamily="34" charset="0"/>
              </a:rPr>
              <a:t>Grundlagen Bodenentstehung</a:t>
            </a:r>
            <a:endParaRPr lang="de-DE" altLang="de-DE" sz="1600" b="1" u="sng" dirty="0">
              <a:latin typeface="Century Gothic" panose="020B0502020202020204" pitchFamily="34" charset="0"/>
              <a:cs typeface="Times New Roman" panose="02020603050405020304" pitchFamily="18" charset="0"/>
            </a:endParaRP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Pflanzen &amp; Bodenlebewesen</a:t>
            </a: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Ton-Humus Komplex</a:t>
            </a:r>
            <a:endParaRPr lang="de-DE" altLang="de-DE" sz="1600" dirty="0">
              <a:latin typeface="Century Gothic" panose="020B0502020202020204" pitchFamily="34" charset="0"/>
              <a:cs typeface="Times New Roman" panose="02020603050405020304" pitchFamily="18" charset="0"/>
            </a:endParaRP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Aufgaben des Bodenlebens</a:t>
            </a: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Bodenfruchtbarkeit</a:t>
            </a: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Aufgaben der Begrünung</a:t>
            </a: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Auswahl einer Begrünung</a:t>
            </a: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Begrünungsstrategien + </a:t>
            </a:r>
            <a:r>
              <a:rPr lang="de-DE" altLang="de-DE" sz="1600" b="1" dirty="0" err="1">
                <a:latin typeface="Century Gothic" panose="020B0502020202020204" pitchFamily="34" charset="0"/>
                <a:cs typeface="Times New Roman" panose="02020603050405020304" pitchFamily="18" charset="0"/>
              </a:rPr>
              <a:t>Plege</a:t>
            </a:r>
            <a:endParaRPr lang="de-DE" altLang="de-DE" sz="1600" b="1" dirty="0">
              <a:latin typeface="Century Gothic" panose="020B0502020202020204" pitchFamily="34" charset="0"/>
              <a:cs typeface="Times New Roman" panose="02020603050405020304" pitchFamily="18" charset="0"/>
            </a:endParaRPr>
          </a:p>
          <a:p>
            <a:pPr>
              <a:lnSpc>
                <a:spcPct val="120000"/>
              </a:lnSpc>
              <a:buFont typeface="+mj-lt"/>
              <a:buAutoNum type="arabicParenR"/>
            </a:pPr>
            <a:r>
              <a:rPr lang="de-DE" altLang="de-DE" sz="1600" b="1" dirty="0">
                <a:latin typeface="Century Gothic" panose="020B0502020202020204" pitchFamily="34" charset="0"/>
                <a:cs typeface="Times New Roman" panose="02020603050405020304" pitchFamily="18" charset="0"/>
              </a:rPr>
              <a:t>Limitierende Faktoren</a:t>
            </a:r>
          </a:p>
          <a:p>
            <a:pPr>
              <a:lnSpc>
                <a:spcPct val="120000"/>
              </a:lnSpc>
              <a:buFont typeface="+mj-lt"/>
              <a:buAutoNum type="arabicParenR"/>
            </a:pPr>
            <a:endParaRPr lang="de-DE" altLang="de-DE" sz="1600" b="1" dirty="0">
              <a:latin typeface="Century Gothic" panose="020B050202020202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87715C27-80A9-3047-9064-A10EE1D6A576}"/>
              </a:ext>
            </a:extLst>
          </p:cNvPr>
          <p:cNvSpPr>
            <a:spLocks noGrp="1"/>
          </p:cNvSpPr>
          <p:nvPr>
            <p:ph type="sldNum" sz="quarter" idx="12"/>
          </p:nvPr>
        </p:nvSpPr>
        <p:spPr/>
        <p:txBody>
          <a:bodyPr/>
          <a:lstStyle/>
          <a:p>
            <a:fld id="{04548E14-03FF-6B46-8AD3-0A725D364B44}" type="slidenum">
              <a:rPr lang="de-DE" altLang="de-DE" smtClean="0"/>
              <a:pPr/>
              <a:t>1</a:t>
            </a:fld>
            <a:endParaRPr lang="de-DE" altLang="de-DE"/>
          </a:p>
        </p:txBody>
      </p:sp>
      <p:sp>
        <p:nvSpPr>
          <p:cNvPr id="8" name="Titel 1">
            <a:extLst>
              <a:ext uri="{FF2B5EF4-FFF2-40B4-BE49-F238E27FC236}">
                <a16:creationId xmlns:a16="http://schemas.microsoft.com/office/drawing/2014/main" id="{27DE4975-846B-3948-B70E-8F6259D1D5D3}"/>
              </a:ext>
            </a:extLst>
          </p:cNvPr>
          <p:cNvSpPr>
            <a:spLocks noGrp="1"/>
          </p:cNvSpPr>
          <p:nvPr>
            <p:ph type="title"/>
          </p:nvPr>
        </p:nvSpPr>
        <p:spPr>
          <a:xfrm>
            <a:off x="685800" y="332656"/>
            <a:ext cx="6248400" cy="1143000"/>
          </a:xfrm>
          <a:prstGeom prst="rect">
            <a:avLst/>
          </a:prstGeom>
        </p:spPr>
        <p:txBody>
          <a:bodyPr>
            <a:normAutofit/>
          </a:bodyPr>
          <a:lstStyle/>
          <a:p>
            <a:pPr algn="l"/>
            <a:r>
              <a:rPr lang="de-DE" sz="3600" b="1" u="sng" dirty="0">
                <a:latin typeface="Century Gothic" panose="020B0502020202020204" pitchFamily="34" charset="0"/>
              </a:rPr>
              <a:t>Gliederung</a:t>
            </a:r>
            <a:endParaRPr lang="de-DE" b="1" u="sng" dirty="0">
              <a:latin typeface="Century Gothic" panose="020B0502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endParaRPr lang="de-DE" sz="2400" b="1" u="sng" kern="0" dirty="0">
              <a:latin typeface="Century Gothic" panose="020B0502020202020204" pitchFamily="34" charset="0"/>
            </a:endParaRPr>
          </a:p>
          <a:p>
            <a:pPr algn="l"/>
            <a:r>
              <a:rPr lang="de-DE" altLang="de-DE" sz="2000" b="1" u="sng" kern="0" dirty="0">
                <a:latin typeface="Century Gothic" panose="020B0502020202020204" pitchFamily="34" charset="0"/>
              </a:rPr>
              <a:t>9. Limitierende Faktoren</a:t>
            </a:r>
            <a:endParaRPr lang="de-DE" altLang="de-DE" sz="2000" b="1" dirty="0">
              <a:latin typeface="Century Gothic" panose="020B0502020202020204" pitchFamily="34" charset="0"/>
            </a:endParaRPr>
          </a:p>
          <a:p>
            <a:pPr algn="l"/>
            <a:endParaRPr lang="de-DE" sz="3600" b="1" u="sng" kern="0" dirty="0">
              <a:latin typeface="Century Gothic" panose="020B0502020202020204" pitchFamily="34" charset="0"/>
            </a:endParaRPr>
          </a:p>
        </p:txBody>
      </p:sp>
      <p:sp>
        <p:nvSpPr>
          <p:cNvPr id="3" name="Inhaltsplatzhalter 2">
            <a:extLst>
              <a:ext uri="{FF2B5EF4-FFF2-40B4-BE49-F238E27FC236}">
                <a16:creationId xmlns:a16="http://schemas.microsoft.com/office/drawing/2014/main" id="{C02793E8-2062-4B47-B8EF-53B8336F1BC1}"/>
              </a:ext>
            </a:extLst>
          </p:cNvPr>
          <p:cNvSpPr>
            <a:spLocks noGrp="1"/>
          </p:cNvSpPr>
          <p:nvPr>
            <p:ph idx="1"/>
          </p:nvPr>
        </p:nvSpPr>
        <p:spPr>
          <a:xfrm>
            <a:off x="685800" y="1628800"/>
            <a:ext cx="7772400" cy="4114800"/>
          </a:xfrm>
        </p:spPr>
        <p:txBody>
          <a:bodyPr>
            <a:normAutofit fontScale="92500" lnSpcReduction="10000"/>
          </a:bodyPr>
          <a:lstStyle/>
          <a:p>
            <a:pPr marR="269240" hangingPunct="0">
              <a:lnSpc>
                <a:spcPct val="115000"/>
              </a:lnSpc>
              <a:tabLst>
                <a:tab pos="6391275" algn="l"/>
              </a:tabLst>
            </a:pPr>
            <a:r>
              <a:rPr lang="de-DE" sz="1600" dirty="0">
                <a:effectLst/>
                <a:latin typeface="Century Gothic" panose="020B0502020202020204" pitchFamily="34" charset="0"/>
                <a:ea typeface="Times New Roman" panose="02020603050405020304" pitchFamily="18" charset="0"/>
                <a:cs typeface="Arial" panose="020B0604020202020204" pitchFamily="34" charset="0"/>
              </a:rPr>
              <a:t>Klassische Aussaattermine nicht mehr möglich</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600" dirty="0">
                <a:effectLst/>
                <a:latin typeface="Century Gothic" panose="020B0502020202020204" pitchFamily="34" charset="0"/>
                <a:ea typeface="Times New Roman" panose="02020603050405020304" pitchFamily="18" charset="0"/>
                <a:cs typeface="Arial" panose="020B0604020202020204" pitchFamily="34" charset="0"/>
              </a:rPr>
              <a:t>Aussaaterfolg stark schwankend</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600" dirty="0" err="1">
                <a:effectLst/>
                <a:latin typeface="Century Gothic" panose="020B0502020202020204" pitchFamily="34" charset="0"/>
                <a:ea typeface="Times New Roman" panose="02020603050405020304" pitchFamily="18" charset="0"/>
                <a:cs typeface="Arial" panose="020B0604020202020204" pitchFamily="34" charset="0"/>
              </a:rPr>
              <a:t>Aufwuchsdauer</a:t>
            </a:r>
            <a:r>
              <a:rPr lang="de-DE" sz="1600" dirty="0">
                <a:effectLst/>
                <a:latin typeface="Century Gothic" panose="020B0502020202020204" pitchFamily="34" charset="0"/>
                <a:ea typeface="Times New Roman" panose="02020603050405020304" pitchFamily="18" charset="0"/>
                <a:cs typeface="Arial" panose="020B0604020202020204" pitchFamily="34" charset="0"/>
              </a:rPr>
              <a:t> geringer</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600" dirty="0">
                <a:effectLst/>
                <a:latin typeface="Century Gothic" panose="020B0502020202020204" pitchFamily="34" charset="0"/>
                <a:ea typeface="Times New Roman" panose="02020603050405020304" pitchFamily="18" charset="0"/>
                <a:cs typeface="Arial" panose="020B0604020202020204" pitchFamily="34" charset="0"/>
              </a:rPr>
              <a:t>Gräser und Wasserzehrende Leguminosen nachteilig</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600" dirty="0">
                <a:effectLst/>
                <a:latin typeface="Century Gothic" panose="020B0502020202020204" pitchFamily="34" charset="0"/>
                <a:ea typeface="Times New Roman" panose="02020603050405020304" pitchFamily="18" charset="0"/>
                <a:cs typeface="Arial" panose="020B0604020202020204" pitchFamily="34" charset="0"/>
              </a:rPr>
              <a:t>Generelle Wasserkonkurrenz durch Begrünungen</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600" dirty="0">
                <a:effectLst/>
                <a:latin typeface="Century Gothic" panose="020B0502020202020204" pitchFamily="34" charset="0"/>
                <a:ea typeface="Times New Roman" panose="02020603050405020304" pitchFamily="18" charset="0"/>
                <a:cs typeface="Arial" panose="020B0604020202020204" pitchFamily="34" charset="0"/>
              </a:rPr>
              <a:t>Winterbegrünungen werden früh gestört</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R="269240" hangingPunct="0">
              <a:lnSpc>
                <a:spcPct val="115000"/>
              </a:lnSpc>
              <a:tabLst>
                <a:tab pos="6391275" algn="l"/>
              </a:tabLst>
            </a:pPr>
            <a:r>
              <a:rPr lang="de-DE" sz="1600" dirty="0">
                <a:effectLst/>
                <a:latin typeface="Century Gothic" panose="020B0502020202020204" pitchFamily="34" charset="0"/>
                <a:ea typeface="Times New Roman" panose="02020603050405020304" pitchFamily="18" charset="0"/>
                <a:cs typeface="Arial" panose="020B0604020202020204" pitchFamily="34" charset="0"/>
              </a:rPr>
              <a:t>Düngeeffekte schwer steuerbar</a:t>
            </a:r>
            <a:endParaRPr lang="de-DE"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269240" indent="0" hangingPunct="0">
              <a:lnSpc>
                <a:spcPct val="115000"/>
              </a:lnSpc>
              <a:buNone/>
              <a:tabLst>
                <a:tab pos="6391275" algn="l"/>
              </a:tabLst>
            </a:pPr>
            <a:r>
              <a:rPr lang="de-DE" sz="1800" b="1" u="sng" dirty="0">
                <a:effectLst/>
                <a:latin typeface="Century Gothic" panose="020B0502020202020204" pitchFamily="34" charset="0"/>
                <a:ea typeface="Times New Roman" panose="02020603050405020304" pitchFamily="18" charset="0"/>
                <a:cs typeface="Arial" panose="020B0604020202020204" pitchFamily="34" charset="0"/>
              </a:rPr>
              <a:t>Trends:</a:t>
            </a: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269240" lvl="0" indent="-342900" hangingPunct="0">
              <a:lnSpc>
                <a:spcPct val="115000"/>
              </a:lnSpc>
              <a:buFont typeface="Century Gothic" panose="020B0502020202020204" pitchFamily="34" charset="0"/>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Winterbegrünung wird immer wichtiger</a:t>
            </a:r>
            <a:endParaRPr lang="de-DE" sz="1800" dirty="0">
              <a:effectLst/>
              <a:latin typeface="Arial" panose="020B0604020202020204" pitchFamily="34" charset="0"/>
              <a:ea typeface="Times New Roman" panose="02020603050405020304" pitchFamily="18" charset="0"/>
              <a:cs typeface="Arial" panose="020B0604020202020204" pitchFamily="34" charset="0"/>
            </a:endParaRPr>
          </a:p>
          <a:p>
            <a:pPr marL="342900" marR="269240" lvl="0" indent="-342900" hangingPunct="0">
              <a:lnSpc>
                <a:spcPct val="115000"/>
              </a:lnSpc>
              <a:buFont typeface="Century Gothic" panose="020B0502020202020204" pitchFamily="34" charset="0"/>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Winterbegrünung wird Artenreicher</a:t>
            </a:r>
            <a:endParaRPr lang="de-DE" sz="1800" dirty="0">
              <a:effectLst/>
              <a:latin typeface="Arial" panose="020B0604020202020204" pitchFamily="34" charset="0"/>
              <a:ea typeface="Times New Roman" panose="02020603050405020304" pitchFamily="18" charset="0"/>
              <a:cs typeface="Arial" panose="020B0604020202020204" pitchFamily="34" charset="0"/>
            </a:endParaRPr>
          </a:p>
          <a:p>
            <a:pPr marL="342900" marR="269240" lvl="0" indent="-342900" hangingPunct="0">
              <a:lnSpc>
                <a:spcPct val="115000"/>
              </a:lnSpc>
              <a:buFont typeface="Century Gothic" panose="020B0502020202020204" pitchFamily="34" charset="0"/>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Sommerbegrünung wird Wassersparender</a:t>
            </a:r>
          </a:p>
          <a:p>
            <a:pPr marL="342900" marR="269240" lvl="0" indent="-342900" hangingPunct="0">
              <a:lnSpc>
                <a:spcPct val="115000"/>
              </a:lnSpc>
              <a:buFont typeface="Century Gothic" panose="020B0502020202020204" pitchFamily="34" charset="0"/>
              <a:buChar char="-"/>
              <a:tabLst>
                <a:tab pos="6391275" algn="l"/>
              </a:tabLst>
            </a:pPr>
            <a:r>
              <a:rPr lang="de-DE" sz="1800" dirty="0">
                <a:effectLst/>
                <a:latin typeface="Century Gothic" panose="020B0502020202020204" pitchFamily="34" charset="0"/>
                <a:ea typeface="Times New Roman" panose="02020603050405020304" pitchFamily="18" charset="0"/>
                <a:cs typeface="Arial" panose="020B0604020202020204" pitchFamily="34" charset="0"/>
              </a:rPr>
              <a:t>Zeitpunkte der Einsaat/des Umbruchs/des Walzen/des Mulchens wird immer wichtiger</a:t>
            </a:r>
            <a:endParaRPr lang="de-DE" sz="1800" dirty="0">
              <a:effectLst/>
              <a:latin typeface="Arial" panose="020B0604020202020204" pitchFamily="34" charset="0"/>
              <a:ea typeface="Times New Roman" panose="02020603050405020304" pitchFamily="18" charset="0"/>
              <a:cs typeface="Arial" panose="020B0604020202020204" pitchFamily="34" charset="0"/>
            </a:endParaRPr>
          </a:p>
          <a:p>
            <a:pPr marL="0" marR="269240" indent="0" hangingPunct="0">
              <a:lnSpc>
                <a:spcPct val="115000"/>
              </a:lnSpc>
              <a:buNone/>
              <a:tabLst>
                <a:tab pos="6391275" algn="l"/>
              </a:tabLst>
            </a:pPr>
            <a:endParaRPr lang="de-DE" sz="18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626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Object 2">
            <a:extLst>
              <a:ext uri="{FF2B5EF4-FFF2-40B4-BE49-F238E27FC236}">
                <a16:creationId xmlns:a16="http://schemas.microsoft.com/office/drawing/2014/main" id="{FBDD81C1-ED2B-D240-A8D7-FB0985BF6022}"/>
              </a:ext>
            </a:extLst>
          </p:cNvPr>
          <p:cNvGraphicFramePr>
            <a:graphicFrameLocks noGrp="1" noChangeAspect="1"/>
          </p:cNvGraphicFramePr>
          <p:nvPr>
            <p:ph sz="half" idx="2"/>
          </p:nvPr>
        </p:nvGraphicFramePr>
        <p:xfrm>
          <a:off x="4572000" y="0"/>
          <a:ext cx="2743200" cy="6553200"/>
        </p:xfrm>
        <a:graphic>
          <a:graphicData uri="http://schemas.openxmlformats.org/presentationml/2006/ole">
            <mc:AlternateContent xmlns:mc="http://schemas.openxmlformats.org/markup-compatibility/2006">
              <mc:Choice xmlns:v="urn:schemas-microsoft-com:vml" Requires="v">
                <p:oleObj r:id="rId2" imgW="5994400" imgH="14573250" progId="">
                  <p:embed/>
                </p:oleObj>
              </mc:Choice>
              <mc:Fallback>
                <p:oleObj r:id="rId2" imgW="5994400" imgH="14573250" progId="">
                  <p:embed/>
                  <p:pic>
                    <p:nvPicPr>
                      <p:cNvPr id="46082" name="Object 2">
                        <a:extLst>
                          <a:ext uri="{FF2B5EF4-FFF2-40B4-BE49-F238E27FC236}">
                            <a16:creationId xmlns:a16="http://schemas.microsoft.com/office/drawing/2014/main" id="{FBDD81C1-ED2B-D240-A8D7-FB0985BF60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0"/>
                        <a:ext cx="2743200"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6083" name="Rectangle 3">
            <a:extLst>
              <a:ext uri="{FF2B5EF4-FFF2-40B4-BE49-F238E27FC236}">
                <a16:creationId xmlns:a16="http://schemas.microsoft.com/office/drawing/2014/main" id="{60B020CF-1A8F-B445-A2DE-CDB8BE6B87AB}"/>
              </a:ext>
            </a:extLst>
          </p:cNvPr>
          <p:cNvSpPr>
            <a:spLocks noGrp="1" noChangeArrowheads="1"/>
          </p:cNvSpPr>
          <p:nvPr>
            <p:ph type="body" sz="half" idx="1"/>
          </p:nvPr>
        </p:nvSpPr>
        <p:spPr>
          <a:xfrm>
            <a:off x="152400" y="893440"/>
            <a:ext cx="4724400" cy="2895600"/>
          </a:xfrm>
        </p:spPr>
        <p:txBody>
          <a:bodyPr>
            <a:normAutofit/>
          </a:bodyPr>
          <a:lstStyle/>
          <a:p>
            <a:pPr algn="ctr" eaLnBrk="1" hangingPunct="1">
              <a:buFontTx/>
              <a:buNone/>
            </a:pPr>
            <a:r>
              <a:rPr lang="de-DE" altLang="de-DE" sz="2400" dirty="0">
                <a:latin typeface="Blackadder ITC" pitchFamily="82" charset="77"/>
              </a:rPr>
              <a:t>Geheimnisvoll am lichten Tag lässt die Natur sich des Schleiers nicht berauben.</a:t>
            </a:r>
          </a:p>
          <a:p>
            <a:pPr algn="ctr" eaLnBrk="1" hangingPunct="1">
              <a:buFontTx/>
              <a:buNone/>
            </a:pPr>
            <a:r>
              <a:rPr lang="de-DE" altLang="de-DE" sz="2400" dirty="0">
                <a:latin typeface="Blackadder ITC" pitchFamily="82" charset="77"/>
              </a:rPr>
              <a:t>Und was sie deinem Geist nicht offenbaren mag, das zwingst du ihr nicht ab mit Hebeln und Schrauben.</a:t>
            </a:r>
          </a:p>
          <a:p>
            <a:pPr algn="ctr" eaLnBrk="1" hangingPunct="1">
              <a:buFontTx/>
              <a:buNone/>
            </a:pPr>
            <a:endParaRPr lang="de-DE" altLang="de-DE" sz="2400" dirty="0">
              <a:latin typeface="Century Gothic" panose="020B0502020202020204" pitchFamily="34" charset="0"/>
            </a:endParaRPr>
          </a:p>
          <a:p>
            <a:pPr algn="ctr" eaLnBrk="1" hangingPunct="1">
              <a:buFontTx/>
              <a:buNone/>
            </a:pPr>
            <a:r>
              <a:rPr lang="de-DE" altLang="de-DE" sz="1600" dirty="0">
                <a:latin typeface="Century Gothic" panose="020B0502020202020204" pitchFamily="34" charset="0"/>
              </a:rPr>
              <a:t>J.W. von Goethe</a:t>
            </a:r>
          </a:p>
          <a:p>
            <a:pPr eaLnBrk="1" hangingPunct="1">
              <a:buFontTx/>
              <a:buNone/>
            </a:pPr>
            <a:endParaRPr lang="de-DE" altLang="de-DE" sz="2400" i="1" dirty="0"/>
          </a:p>
        </p:txBody>
      </p:sp>
      <p:sp>
        <p:nvSpPr>
          <p:cNvPr id="2" name="Foliennummernplatzhalter 1">
            <a:extLst>
              <a:ext uri="{FF2B5EF4-FFF2-40B4-BE49-F238E27FC236}">
                <a16:creationId xmlns:a16="http://schemas.microsoft.com/office/drawing/2014/main" id="{80511335-E03A-BF4E-B3DB-18C77F202526}"/>
              </a:ext>
            </a:extLst>
          </p:cNvPr>
          <p:cNvSpPr>
            <a:spLocks noGrp="1"/>
          </p:cNvSpPr>
          <p:nvPr>
            <p:ph type="sldNum" sz="quarter" idx="12"/>
          </p:nvPr>
        </p:nvSpPr>
        <p:spPr/>
        <p:txBody>
          <a:bodyPr/>
          <a:lstStyle/>
          <a:p>
            <a:fld id="{C3D0823F-B5D6-A942-9693-F0BEA344AC29}" type="slidenum">
              <a:rPr lang="de-DE" altLang="de-DE" smtClean="0"/>
              <a:pPr/>
              <a:t>20</a:t>
            </a:fld>
            <a:endParaRPr lang="de-DE"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a:xfrm>
            <a:off x="6553200" y="6248400"/>
            <a:ext cx="1905000" cy="457200"/>
          </a:xfrm>
        </p:spPr>
        <p:txBody>
          <a:bodyPr vert="horz" lIns="91440" tIns="45720" rIns="91440" bIns="45720" rtlCol="0" anchor="ctr">
            <a:normAutofit/>
          </a:bodyPr>
          <a:lstStyle/>
          <a:p>
            <a:pPr>
              <a:spcAft>
                <a:spcPts val="600"/>
              </a:spcAft>
            </a:pPr>
            <a:fld id="{04548E14-03FF-6B46-8AD3-0A725D364B44}" type="slidenum">
              <a:rPr lang="de-DE" altLang="de-DE" kern="1200">
                <a:latin typeface="Times New Roman" panose="02020603050405020304" pitchFamily="18" charset="0"/>
                <a:ea typeface="+mn-ea"/>
                <a:cs typeface="+mn-cs"/>
              </a:rPr>
              <a:pPr>
                <a:spcAft>
                  <a:spcPts val="600"/>
                </a:spcAft>
              </a:pPr>
              <a:t>2</a:t>
            </a:fld>
            <a:endParaRPr lang="de-DE" altLang="de-DE" kern="1200">
              <a:latin typeface="Times New Roman" panose="02020603050405020304" pitchFamily="18" charset="0"/>
              <a:ea typeface="+mn-ea"/>
              <a:cs typeface="+mn-cs"/>
            </a:endParaRPr>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28650" y="365125"/>
            <a:ext cx="7886700" cy="1325563"/>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lnSpc>
                <a:spcPct val="90000"/>
              </a:lnSpc>
              <a:spcAft>
                <a:spcPts val="600"/>
              </a:spcAft>
            </a:pPr>
            <a:r>
              <a:rPr lang="de-DE" sz="2800" b="1" u="sng" kern="0" dirty="0">
                <a:latin typeface="Century Gothic" panose="020B0502020202020204" pitchFamily="34" charset="0"/>
              </a:rPr>
              <a:t>1. Grundlagen Bodenentstehung</a:t>
            </a:r>
          </a:p>
        </p:txBody>
      </p:sp>
      <p:sp>
        <p:nvSpPr>
          <p:cNvPr id="10" name="Inhaltsplatzhalter 2">
            <a:extLst>
              <a:ext uri="{FF2B5EF4-FFF2-40B4-BE49-F238E27FC236}">
                <a16:creationId xmlns:a16="http://schemas.microsoft.com/office/drawing/2014/main" id="{A3E7C87C-83D6-4921-9848-5EBA99F1C5D4}"/>
              </a:ext>
            </a:extLst>
          </p:cNvPr>
          <p:cNvSpPr>
            <a:spLocks noGrp="1"/>
          </p:cNvSpPr>
          <p:nvPr>
            <p:ph idx="1"/>
          </p:nvPr>
        </p:nvSpPr>
        <p:spPr>
          <a:xfrm>
            <a:off x="457200" y="1951037"/>
            <a:ext cx="8229600" cy="4525963"/>
          </a:xfrm>
        </p:spPr>
        <p:txBody>
          <a:bodyPr/>
          <a:lstStyle/>
          <a:p>
            <a:pPr marL="0" indent="0">
              <a:buNone/>
            </a:pPr>
            <a:r>
              <a:rPr lang="de-DE" dirty="0">
                <a:latin typeface="Century Gothic" panose="020B0502020202020204" pitchFamily="34" charset="0"/>
              </a:rPr>
              <a:t>Die Erdoberfläche ist überzogen von einer dünnen Haut, die wir Boden nennen - oder "Muttererde", weil dies eine Grundlage der menschlichen Existenz überhaupt darstellt. Sie ist im Durchschnitt nur 15 cm stark, bildet die Übergangsschicht zwischen Gestein und Atmosphäre und besitzt meist eine schützende Pflanzendecke. </a:t>
            </a:r>
          </a:p>
          <a:p>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arbeitsverzeichnis-pk\Documents\#paulin\oeconos\seminareStUlrich12\abbildungen\verwitterungundverrottung.jpg">
            <a:extLst>
              <a:ext uri="{FF2B5EF4-FFF2-40B4-BE49-F238E27FC236}">
                <a16:creationId xmlns:a16="http://schemas.microsoft.com/office/drawing/2014/main" id="{4E3416E9-B9CE-4521-807F-237E91E7300F}"/>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bwMode="auto">
          <a:xfrm>
            <a:off x="2093205" y="1981200"/>
            <a:ext cx="4957590" cy="4114800"/>
          </a:xfrm>
          <a:prstGeom prst="rect">
            <a:avLst/>
          </a:prstGeom>
          <a:solidFill>
            <a:srgbClr val="FFFFFF"/>
          </a:solidFill>
        </p:spPr>
      </p:pic>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a:xfrm>
            <a:off x="6553200" y="6248400"/>
            <a:ext cx="1905000" cy="457200"/>
          </a:xfrm>
        </p:spPr>
        <p:txBody>
          <a:bodyPr vert="horz" lIns="91440" tIns="45720" rIns="91440" bIns="45720" rtlCol="0" anchor="ctr">
            <a:normAutofit/>
          </a:bodyPr>
          <a:lstStyle/>
          <a:p>
            <a:pPr>
              <a:spcAft>
                <a:spcPts val="600"/>
              </a:spcAft>
            </a:pPr>
            <a:fld id="{04548E14-03FF-6B46-8AD3-0A725D364B44}" type="slidenum">
              <a:rPr lang="de-DE" altLang="de-DE" kern="1200">
                <a:latin typeface="Times New Roman" panose="02020603050405020304" pitchFamily="18" charset="0"/>
                <a:ea typeface="+mn-ea"/>
                <a:cs typeface="+mn-cs"/>
              </a:rPr>
              <a:pPr>
                <a:spcAft>
                  <a:spcPts val="600"/>
                </a:spcAft>
              </a:pPr>
              <a:t>3</a:t>
            </a:fld>
            <a:endParaRPr lang="de-DE" altLang="de-DE" kern="1200">
              <a:latin typeface="Times New Roman" panose="02020603050405020304" pitchFamily="18" charset="0"/>
              <a:ea typeface="+mn-ea"/>
              <a:cs typeface="+mn-cs"/>
            </a:endParaRPr>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28650" y="365125"/>
            <a:ext cx="7886700" cy="1325563"/>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lnSpc>
                <a:spcPct val="90000"/>
              </a:lnSpc>
              <a:spcAft>
                <a:spcPts val="600"/>
              </a:spcAft>
            </a:pPr>
            <a:r>
              <a:rPr lang="de-DE" sz="2800" b="1" u="sng" kern="0" dirty="0">
                <a:latin typeface="Century Gothic" panose="020B0502020202020204" pitchFamily="34" charset="0"/>
              </a:rPr>
              <a:t>1. Grundlagen Bodenentstehung</a:t>
            </a:r>
          </a:p>
        </p:txBody>
      </p:sp>
    </p:spTree>
    <p:extLst>
      <p:ext uri="{BB962C8B-B14F-4D97-AF65-F5344CB8AC3E}">
        <p14:creationId xmlns:p14="http://schemas.microsoft.com/office/powerpoint/2010/main" val="389040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4</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de-DE" sz="2800" b="1" u="sng" kern="0" dirty="0">
                <a:latin typeface="Century Gothic" panose="020B0502020202020204" pitchFamily="34" charset="0"/>
              </a:rPr>
              <a:t>2. Pflanzen &amp; </a:t>
            </a:r>
            <a:r>
              <a:rPr lang="de-DE" sz="2800" b="1" u="sng" kern="0" dirty="0" err="1">
                <a:latin typeface="Century Gothic" panose="020B0502020202020204" pitchFamily="34" charset="0"/>
              </a:rPr>
              <a:t>Bodelebewesen</a:t>
            </a:r>
            <a:endParaRPr lang="de-DE" sz="3600" b="1" u="sng" kern="0" dirty="0">
              <a:latin typeface="Century Gothic" panose="020B0502020202020204" pitchFamily="34" charset="0"/>
            </a:endParaRPr>
          </a:p>
        </p:txBody>
      </p:sp>
      <p:sp>
        <p:nvSpPr>
          <p:cNvPr id="10" name="Textfeld 9">
            <a:extLst>
              <a:ext uri="{FF2B5EF4-FFF2-40B4-BE49-F238E27FC236}">
                <a16:creationId xmlns:a16="http://schemas.microsoft.com/office/drawing/2014/main" id="{DDEDDD61-7FFD-4D68-923A-28BFD1475676}"/>
              </a:ext>
            </a:extLst>
          </p:cNvPr>
          <p:cNvSpPr txBox="1"/>
          <p:nvPr/>
        </p:nvSpPr>
        <p:spPr>
          <a:xfrm>
            <a:off x="0" y="2348880"/>
            <a:ext cx="9144000" cy="3416320"/>
          </a:xfrm>
          <a:prstGeom prst="rect">
            <a:avLst/>
          </a:prstGeom>
          <a:noFill/>
        </p:spPr>
        <p:txBody>
          <a:bodyPr wrap="square">
            <a:spAutoFit/>
          </a:bodyPr>
          <a:lstStyle/>
          <a:p>
            <a:pPr marL="0" indent="0">
              <a:buNone/>
            </a:pPr>
            <a:r>
              <a:rPr lang="de-DE" sz="2400" dirty="0">
                <a:latin typeface="Century Gothic" panose="020B0502020202020204" pitchFamily="34" charset="0"/>
              </a:rPr>
              <a:t>Die Pflanzen fixieren Sonnenenergie und Kohlenstoff aus der Atmosphäre (Photosynthese: CO2 + H2O = Zucker </a:t>
            </a:r>
            <a:r>
              <a:rPr lang="de-DE" sz="2400" dirty="0" err="1">
                <a:latin typeface="Century Gothic" panose="020B0502020202020204" pitchFamily="34" charset="0"/>
              </a:rPr>
              <a:t>uvm</a:t>
            </a:r>
            <a:r>
              <a:rPr lang="de-DE" sz="2400" dirty="0">
                <a:latin typeface="Century Gothic" panose="020B0502020202020204" pitchFamily="34" charset="0"/>
              </a:rPr>
              <a:t>). </a:t>
            </a:r>
            <a:br>
              <a:rPr lang="de-DE" sz="2400" dirty="0">
                <a:latin typeface="Century Gothic" panose="020B0502020202020204" pitchFamily="34" charset="0"/>
              </a:rPr>
            </a:br>
            <a:r>
              <a:rPr lang="de-DE" sz="2400" dirty="0">
                <a:latin typeface="Century Gothic" panose="020B0502020202020204" pitchFamily="34" charset="0"/>
              </a:rPr>
              <a:t>Es entstehen zum einen immer oberirdische und unterirdische Bestandsabfälle, die sofern sie nicht "abgeerntet" werden, dem Boden wieder zu gute kommen. Dies gilt insbesondere für die Wurzelmasse. Die Wurzelmasse steht in ständigem Wachsen und Absterben, aber auch im ständigen Aufnehmen und Ausscheiden.</a:t>
            </a:r>
          </a:p>
          <a:p>
            <a:pPr marL="0" indent="0">
              <a:buNone/>
            </a:pPr>
            <a:r>
              <a:rPr lang="de-DE" sz="2400" b="1" dirty="0">
                <a:latin typeface="Century Gothic" panose="020B0502020202020204" pitchFamily="34" charset="0"/>
              </a:rPr>
              <a:t>1 Weizenpflanze bildet täglich 89 km Haarwurzeln aus!</a:t>
            </a:r>
            <a:endParaRPr lang="de-DE" sz="1100" b="1" dirty="0">
              <a:latin typeface="Bodoni MT" pitchFamily="18" charset="0"/>
            </a:endParaRPr>
          </a:p>
        </p:txBody>
      </p:sp>
    </p:spTree>
    <p:extLst>
      <p:ext uri="{BB962C8B-B14F-4D97-AF65-F5344CB8AC3E}">
        <p14:creationId xmlns:p14="http://schemas.microsoft.com/office/powerpoint/2010/main" val="633776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5</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de-DE" sz="2800" b="1" u="sng" kern="0" dirty="0">
                <a:latin typeface="Century Gothic" panose="020B0502020202020204" pitchFamily="34" charset="0"/>
              </a:rPr>
              <a:t>2. Pflanzen &amp; </a:t>
            </a:r>
            <a:r>
              <a:rPr lang="de-DE" sz="2800" b="1" u="sng" kern="0" dirty="0" err="1">
                <a:latin typeface="Century Gothic" panose="020B0502020202020204" pitchFamily="34" charset="0"/>
              </a:rPr>
              <a:t>Bodelebewesen</a:t>
            </a:r>
            <a:endParaRPr lang="de-DE" sz="3600" b="1" u="sng" kern="0" dirty="0">
              <a:latin typeface="Century Gothic" panose="020B0502020202020204" pitchFamily="34" charset="0"/>
            </a:endParaRPr>
          </a:p>
        </p:txBody>
      </p:sp>
      <p:sp>
        <p:nvSpPr>
          <p:cNvPr id="10" name="Textfeld 9">
            <a:extLst>
              <a:ext uri="{FF2B5EF4-FFF2-40B4-BE49-F238E27FC236}">
                <a16:creationId xmlns:a16="http://schemas.microsoft.com/office/drawing/2014/main" id="{DDEDDD61-7FFD-4D68-923A-28BFD1475676}"/>
              </a:ext>
            </a:extLst>
          </p:cNvPr>
          <p:cNvSpPr txBox="1"/>
          <p:nvPr/>
        </p:nvSpPr>
        <p:spPr>
          <a:xfrm>
            <a:off x="0" y="2348880"/>
            <a:ext cx="9144000" cy="3785652"/>
          </a:xfrm>
          <a:prstGeom prst="rect">
            <a:avLst/>
          </a:prstGeom>
          <a:noFill/>
        </p:spPr>
        <p:txBody>
          <a:bodyPr wrap="square">
            <a:spAutoFit/>
          </a:bodyPr>
          <a:lstStyle/>
          <a:p>
            <a:pPr marL="0" indent="0">
              <a:buNone/>
            </a:pPr>
            <a:r>
              <a:rPr lang="de-DE" sz="2000" dirty="0">
                <a:latin typeface="Century Gothic" panose="020B0502020202020204" pitchFamily="34" charset="0"/>
              </a:rPr>
              <a:t>Neben den Pflanzenwurzeln ist es das Bodenleben, die Bodenlebewesen, die dem Boden lebendige Dynamik geben. </a:t>
            </a:r>
          </a:p>
          <a:p>
            <a:pPr marL="0" indent="0">
              <a:buNone/>
            </a:pPr>
            <a:r>
              <a:rPr lang="de-DE" sz="2000" dirty="0">
                <a:latin typeface="Century Gothic" panose="020B0502020202020204" pitchFamily="34" charset="0"/>
              </a:rPr>
              <a:t>………………………………………………………………... </a:t>
            </a:r>
          </a:p>
          <a:p>
            <a:pPr marL="0" indent="0">
              <a:buNone/>
            </a:pPr>
            <a:endParaRPr lang="de-DE" sz="2000" dirty="0">
              <a:latin typeface="Century Gothic" panose="020B0502020202020204" pitchFamily="34" charset="0"/>
            </a:endParaRPr>
          </a:p>
          <a:p>
            <a:pPr marL="0" indent="0">
              <a:buNone/>
            </a:pPr>
            <a:r>
              <a:rPr lang="de-DE" sz="2000" dirty="0">
                <a:latin typeface="Century Gothic" panose="020B0502020202020204" pitchFamily="34" charset="0"/>
              </a:rPr>
              <a:t>Beachtlich ist die große Artenvielfalt, die Artenzahl sowie das Lebendgewicht: in der Summe 25 000 kg/ha.</a:t>
            </a:r>
            <a:br>
              <a:rPr lang="de-DE" sz="2000" dirty="0">
                <a:latin typeface="Century Gothic" panose="020B0502020202020204" pitchFamily="34" charset="0"/>
              </a:rPr>
            </a:br>
            <a:r>
              <a:rPr lang="de-DE" sz="2000" dirty="0">
                <a:latin typeface="Century Gothic" panose="020B0502020202020204" pitchFamily="34" charset="0"/>
              </a:rPr>
              <a:t>Alle  Erdlebewesen bilden eine in sich geschlossene miteinander durch zahlreiche Beziehungen verknüpfte Lebensgemeinschaft. Sie bilden untereinander komplizierte, mehrgliedrige Nahrungsketten.</a:t>
            </a:r>
            <a:br>
              <a:rPr lang="de-DE" sz="2000" dirty="0">
                <a:latin typeface="Century Gothic" panose="020B0502020202020204" pitchFamily="34" charset="0"/>
              </a:rPr>
            </a:br>
            <a:br>
              <a:rPr lang="de-DE" sz="2000" dirty="0">
                <a:latin typeface="Century Gothic" panose="020B0502020202020204" pitchFamily="34" charset="0"/>
              </a:rPr>
            </a:br>
            <a:r>
              <a:rPr lang="de-DE" sz="2000" dirty="0" err="1">
                <a:latin typeface="Century Gothic" panose="020B0502020202020204" pitchFamily="34" charset="0"/>
              </a:rPr>
              <a:t>Organistisch</a:t>
            </a:r>
            <a:r>
              <a:rPr lang="de-DE" sz="2000" dirty="0">
                <a:latin typeface="Century Gothic" panose="020B0502020202020204" pitchFamily="34" charset="0"/>
              </a:rPr>
              <a:t> gesprochen: die Bodenorganismen sind selbst Organe eines lebendigen Organismus. Das Edaphon.</a:t>
            </a:r>
          </a:p>
        </p:txBody>
      </p:sp>
    </p:spTree>
    <p:extLst>
      <p:ext uri="{BB962C8B-B14F-4D97-AF65-F5344CB8AC3E}">
        <p14:creationId xmlns:p14="http://schemas.microsoft.com/office/powerpoint/2010/main" val="1575982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6</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de-DE" sz="2800" b="1" u="sng" kern="0" dirty="0">
                <a:latin typeface="Century Gothic" panose="020B0502020202020204" pitchFamily="34" charset="0"/>
              </a:rPr>
              <a:t>3. Ton-Humus-Komplex</a:t>
            </a:r>
            <a:endParaRPr lang="de-DE" sz="3600" b="1" u="sng" kern="0" dirty="0">
              <a:latin typeface="Century Gothic" panose="020B0502020202020204" pitchFamily="34" charset="0"/>
            </a:endParaRPr>
          </a:p>
        </p:txBody>
      </p:sp>
      <p:sp>
        <p:nvSpPr>
          <p:cNvPr id="12" name="Titel 1">
            <a:extLst>
              <a:ext uri="{FF2B5EF4-FFF2-40B4-BE49-F238E27FC236}">
                <a16:creationId xmlns:a16="http://schemas.microsoft.com/office/drawing/2014/main" id="{9917F0DD-B227-ED4E-91C6-FEF7BFB1975A}"/>
              </a:ext>
            </a:extLst>
          </p:cNvPr>
          <p:cNvSpPr>
            <a:spLocks noGrp="1"/>
          </p:cNvSpPr>
          <p:nvPr>
            <p:ph idx="1"/>
          </p:nvPr>
        </p:nvSpPr>
        <p:spPr>
          <a:prstGeom prst="rect">
            <a:avLst/>
          </a:prstGeom>
        </p:spPr>
        <p:txBody>
          <a:bodyPr>
            <a:normAutofit/>
          </a:bodyPr>
          <a:lstStyle/>
          <a:p>
            <a:pPr marL="0" indent="0">
              <a:lnSpc>
                <a:spcPct val="115000"/>
              </a:lnSpc>
              <a:spcAft>
                <a:spcPts val="0"/>
              </a:spcAft>
              <a:buNone/>
            </a:pPr>
            <a:r>
              <a:rPr lang="de-DE" sz="2400" dirty="0">
                <a:latin typeface="Century Gothic" panose="020B0502020202020204" pitchFamily="34" charset="0"/>
                <a:ea typeface="Times New Roman"/>
                <a:cs typeface="CG Times"/>
              </a:rPr>
              <a:t>Durch die innige Vermischung von organischen und mineralischen Substanzen entstehen </a:t>
            </a:r>
            <a:r>
              <a:rPr lang="de-DE" sz="2400" u="sng" dirty="0">
                <a:latin typeface="Century Gothic" panose="020B0502020202020204" pitchFamily="34" charset="0"/>
                <a:ea typeface="Times New Roman"/>
                <a:cs typeface="CG Times"/>
              </a:rPr>
              <a:t>Ton-Humus-Komplexe,</a:t>
            </a:r>
            <a:r>
              <a:rPr lang="de-DE" sz="2400" dirty="0">
                <a:latin typeface="Century Gothic" panose="020B0502020202020204" pitchFamily="34" charset="0"/>
                <a:ea typeface="Times New Roman"/>
                <a:cs typeface="CG Times"/>
              </a:rPr>
              <a:t> die</a:t>
            </a:r>
          </a:p>
          <a:p>
            <a:pPr>
              <a:lnSpc>
                <a:spcPct val="115000"/>
              </a:lnSpc>
              <a:spcAft>
                <a:spcPts val="0"/>
              </a:spcAft>
              <a:buFont typeface="Wingdings" pitchFamily="2" charset="2"/>
              <a:buChar char="Ø"/>
            </a:pPr>
            <a:r>
              <a:rPr lang="de-DE" sz="2400" dirty="0">
                <a:latin typeface="Century Gothic" panose="020B0502020202020204" pitchFamily="34" charset="0"/>
                <a:ea typeface="Times New Roman"/>
                <a:cs typeface="CG Times"/>
              </a:rPr>
              <a:t> resistenter gegen mikrobiellen Abbau (als Humus) sind,</a:t>
            </a:r>
          </a:p>
          <a:p>
            <a:pPr>
              <a:lnSpc>
                <a:spcPct val="115000"/>
              </a:lnSpc>
              <a:spcAft>
                <a:spcPts val="0"/>
              </a:spcAft>
              <a:buFont typeface="Wingdings" pitchFamily="2" charset="2"/>
              <a:buChar char="Ø"/>
            </a:pPr>
            <a:r>
              <a:rPr lang="de-DE" sz="2400" dirty="0">
                <a:latin typeface="Century Gothic" panose="020B0502020202020204" pitchFamily="34" charset="0"/>
                <a:ea typeface="Times New Roman"/>
                <a:cs typeface="CG Times"/>
              </a:rPr>
              <a:t> Mineralpartikel aneinander binden und so ein stabiles Aggregatgefüge im Boden bilden </a:t>
            </a:r>
            <a:endParaRPr lang="de-DE" sz="2400" dirty="0">
              <a:latin typeface="Century Gothic" panose="020B0502020202020204" pitchFamily="34" charset="0"/>
            </a:endParaRPr>
          </a:p>
        </p:txBody>
      </p:sp>
    </p:spTree>
    <p:extLst>
      <p:ext uri="{BB962C8B-B14F-4D97-AF65-F5344CB8AC3E}">
        <p14:creationId xmlns:p14="http://schemas.microsoft.com/office/powerpoint/2010/main" val="4290659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7</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de-DE" sz="2800" b="1" u="sng" kern="0" dirty="0">
                <a:latin typeface="Century Gothic" panose="020B0502020202020204" pitchFamily="34" charset="0"/>
              </a:rPr>
              <a:t>3. Ton-Humus-Komplex</a:t>
            </a:r>
            <a:endParaRPr lang="de-DE" sz="3600" b="1" u="sng" kern="0" dirty="0">
              <a:latin typeface="Century Gothic" panose="020B0502020202020204" pitchFamily="34" charset="0"/>
            </a:endParaRPr>
          </a:p>
        </p:txBody>
      </p:sp>
      <p:sp>
        <p:nvSpPr>
          <p:cNvPr id="12" name="Titel 1">
            <a:extLst>
              <a:ext uri="{FF2B5EF4-FFF2-40B4-BE49-F238E27FC236}">
                <a16:creationId xmlns:a16="http://schemas.microsoft.com/office/drawing/2014/main" id="{9917F0DD-B227-ED4E-91C6-FEF7BFB1975A}"/>
              </a:ext>
            </a:extLst>
          </p:cNvPr>
          <p:cNvSpPr>
            <a:spLocks noGrp="1"/>
          </p:cNvSpPr>
          <p:nvPr>
            <p:ph idx="1"/>
          </p:nvPr>
        </p:nvSpPr>
        <p:spPr>
          <a:prstGeom prst="rect">
            <a:avLst/>
          </a:prstGeom>
        </p:spPr>
        <p:txBody>
          <a:bodyPr>
            <a:normAutofit fontScale="92500" lnSpcReduction="20000"/>
          </a:bodyPr>
          <a:lstStyle/>
          <a:p>
            <a:pPr marL="0" indent="0">
              <a:lnSpc>
                <a:spcPct val="115000"/>
              </a:lnSpc>
              <a:spcAft>
                <a:spcPts val="0"/>
              </a:spcAft>
              <a:buNone/>
            </a:pPr>
            <a:r>
              <a:rPr lang="de-DE" sz="2000" dirty="0">
                <a:latin typeface="Century Gothic" panose="020B0502020202020204" pitchFamily="34" charset="0"/>
              </a:rPr>
              <a:t>Das so entstehende Krümelgefüge hat hervorragende Eigenschaften. Die „Summe“ der Krümel ergeben die Ackergare!</a:t>
            </a:r>
            <a:r>
              <a:rPr lang="de-DE" sz="2000" dirty="0">
                <a:latin typeface="Century Gothic" panose="020B0502020202020204" pitchFamily="34" charset="0"/>
                <a:ea typeface="Times New Roman"/>
                <a:cs typeface="CG Times"/>
              </a:rPr>
              <a:t> </a:t>
            </a:r>
          </a:p>
          <a:p>
            <a:pPr>
              <a:lnSpc>
                <a:spcPct val="115000"/>
              </a:lnSpc>
              <a:spcAft>
                <a:spcPts val="0"/>
              </a:spcAft>
              <a:buFont typeface="Wingdings" pitchFamily="2" charset="2"/>
              <a:buChar char="Ø"/>
            </a:pPr>
            <a:r>
              <a:rPr lang="de-DE" sz="1600" dirty="0">
                <a:latin typeface="Century Gothic" panose="020B0502020202020204" pitchFamily="34" charset="0"/>
                <a:ea typeface="Times New Roman"/>
                <a:cs typeface="CG Times"/>
              </a:rPr>
              <a:t> stabil und elastisch</a:t>
            </a:r>
          </a:p>
          <a:p>
            <a:pPr>
              <a:lnSpc>
                <a:spcPct val="115000"/>
              </a:lnSpc>
              <a:spcAft>
                <a:spcPts val="0"/>
              </a:spcAft>
              <a:buFont typeface="Wingdings" pitchFamily="2" charset="2"/>
              <a:buChar char="Ø"/>
            </a:pPr>
            <a:r>
              <a:rPr lang="de-DE" sz="1600" dirty="0">
                <a:latin typeface="Century Gothic" panose="020B0502020202020204" pitchFamily="34" charset="0"/>
                <a:ea typeface="Times New Roman"/>
                <a:cs typeface="CG Times"/>
              </a:rPr>
              <a:t> ist klein, hat aber große Oberflächen  =  Arbeitsfläche!</a:t>
            </a:r>
          </a:p>
          <a:p>
            <a:pPr>
              <a:lnSpc>
                <a:spcPct val="115000"/>
              </a:lnSpc>
              <a:spcAft>
                <a:spcPts val="0"/>
              </a:spcAft>
              <a:buFont typeface="Wingdings" pitchFamily="2" charset="2"/>
              <a:buChar char="Ø"/>
            </a:pPr>
            <a:r>
              <a:rPr lang="de-DE" sz="1600" dirty="0">
                <a:latin typeface="Century Gothic" panose="020B0502020202020204" pitchFamily="34" charset="0"/>
                <a:ea typeface="Times New Roman"/>
                <a:cs typeface="CG Times"/>
              </a:rPr>
              <a:t> schafft Bodenraum = Porenvolumen</a:t>
            </a:r>
          </a:p>
          <a:p>
            <a:pPr>
              <a:lnSpc>
                <a:spcPct val="115000"/>
              </a:lnSpc>
              <a:spcAft>
                <a:spcPts val="0"/>
              </a:spcAft>
              <a:buFont typeface="Wingdings" pitchFamily="2" charset="2"/>
              <a:buChar char="Ø"/>
            </a:pPr>
            <a:r>
              <a:rPr lang="de-DE" sz="1600" dirty="0">
                <a:latin typeface="Century Gothic" panose="020B0502020202020204" pitchFamily="34" charset="0"/>
                <a:ea typeface="Times New Roman"/>
                <a:cs typeface="CG Times"/>
              </a:rPr>
              <a:t> lassen mehr Hohlräume zwischen sich frei, als ihr eigenen Volumen einnimmt!</a:t>
            </a:r>
          </a:p>
          <a:p>
            <a:pPr>
              <a:lnSpc>
                <a:spcPct val="115000"/>
              </a:lnSpc>
              <a:spcAft>
                <a:spcPts val="0"/>
              </a:spcAft>
              <a:buFont typeface="Wingdings" pitchFamily="2" charset="2"/>
              <a:buChar char="Ø"/>
            </a:pPr>
            <a:r>
              <a:rPr lang="de-DE" sz="1600" dirty="0">
                <a:latin typeface="Century Gothic" panose="020B0502020202020204" pitchFamily="34" charset="0"/>
                <a:ea typeface="Times New Roman"/>
                <a:cs typeface="CG Times"/>
              </a:rPr>
              <a:t> hat ein günstiges Verhältnis von</a:t>
            </a:r>
            <a:br>
              <a:rPr lang="de-DE" sz="1600" dirty="0">
                <a:latin typeface="Century Gothic" panose="020B0502020202020204" pitchFamily="34" charset="0"/>
                <a:ea typeface="Times New Roman"/>
                <a:cs typeface="CG Times"/>
              </a:rPr>
            </a:br>
            <a:r>
              <a:rPr lang="de-DE" sz="1600" dirty="0">
                <a:latin typeface="Century Gothic" panose="020B0502020202020204" pitchFamily="34" charset="0"/>
                <a:ea typeface="Times New Roman"/>
                <a:cs typeface="CG Times"/>
              </a:rPr>
              <a:t>	* Grobporen	(luftgefüllt und wasserführend)</a:t>
            </a:r>
            <a:br>
              <a:rPr lang="de-DE" sz="1600" dirty="0">
                <a:latin typeface="Century Gothic" panose="020B0502020202020204" pitchFamily="34" charset="0"/>
                <a:ea typeface="Times New Roman"/>
                <a:cs typeface="CG Times"/>
              </a:rPr>
            </a:br>
            <a:r>
              <a:rPr lang="de-DE" sz="1600" dirty="0">
                <a:latin typeface="Century Gothic" panose="020B0502020202020204" pitchFamily="34" charset="0"/>
                <a:ea typeface="Times New Roman"/>
                <a:cs typeface="CG Times"/>
              </a:rPr>
              <a:t>	* Mittelporen	(wasserführend und wasserhaltend)</a:t>
            </a:r>
            <a:br>
              <a:rPr lang="de-DE" sz="1600" dirty="0">
                <a:latin typeface="Century Gothic" panose="020B0502020202020204" pitchFamily="34" charset="0"/>
                <a:ea typeface="Times New Roman"/>
                <a:cs typeface="CG Times"/>
              </a:rPr>
            </a:br>
            <a:r>
              <a:rPr lang="de-DE" sz="1600" dirty="0">
                <a:latin typeface="Century Gothic" panose="020B0502020202020204" pitchFamily="34" charset="0"/>
                <a:ea typeface="Times New Roman"/>
                <a:cs typeface="CG Times"/>
              </a:rPr>
              <a:t>	* Feinporen		(wasserhaltend)</a:t>
            </a:r>
            <a:br>
              <a:rPr lang="de-DE" sz="1600" dirty="0">
                <a:latin typeface="Century Gothic" panose="020B0502020202020204" pitchFamily="34" charset="0"/>
                <a:ea typeface="Times New Roman"/>
                <a:cs typeface="CG Times"/>
              </a:rPr>
            </a:br>
            <a:r>
              <a:rPr lang="de-DE" sz="1600" dirty="0">
                <a:latin typeface="Century Gothic" panose="020B0502020202020204" pitchFamily="34" charset="0"/>
                <a:ea typeface="Times New Roman"/>
                <a:cs typeface="CG Times"/>
              </a:rPr>
              <a:t>	* </a:t>
            </a:r>
            <a:r>
              <a:rPr lang="de-DE" sz="1600" dirty="0" err="1">
                <a:latin typeface="Century Gothic" panose="020B0502020202020204" pitchFamily="34" charset="0"/>
                <a:ea typeface="Times New Roman"/>
                <a:cs typeface="CG Times"/>
              </a:rPr>
              <a:t>Feinstporen</a:t>
            </a:r>
            <a:r>
              <a:rPr lang="de-DE" sz="1600" dirty="0">
                <a:latin typeface="Century Gothic" panose="020B0502020202020204" pitchFamily="34" charset="0"/>
                <a:ea typeface="Times New Roman"/>
                <a:cs typeface="CG Times"/>
              </a:rPr>
              <a:t>	(Kapillaren, festgebundenes Wasser)</a:t>
            </a:r>
          </a:p>
          <a:p>
            <a:pPr>
              <a:lnSpc>
                <a:spcPct val="115000"/>
              </a:lnSpc>
              <a:spcAft>
                <a:spcPts val="0"/>
              </a:spcAft>
              <a:buFont typeface="Wingdings" pitchFamily="2" charset="2"/>
              <a:buChar char="Ø"/>
            </a:pPr>
            <a:r>
              <a:rPr lang="de-DE" sz="1600" dirty="0">
                <a:latin typeface="Century Gothic" panose="020B0502020202020204" pitchFamily="34" charset="0"/>
                <a:ea typeface="Times New Roman"/>
                <a:cs typeface="CG Times"/>
              </a:rPr>
              <a:t> die </a:t>
            </a:r>
            <a:r>
              <a:rPr lang="de-DE" sz="1600" u="sng" dirty="0">
                <a:latin typeface="Century Gothic" panose="020B0502020202020204" pitchFamily="34" charset="0"/>
                <a:ea typeface="Times New Roman"/>
                <a:cs typeface="CG Times"/>
              </a:rPr>
              <a:t>Schwammstruktur</a:t>
            </a:r>
            <a:r>
              <a:rPr lang="de-DE" sz="1600" dirty="0">
                <a:latin typeface="Century Gothic" panose="020B0502020202020204" pitchFamily="34" charset="0"/>
                <a:ea typeface="Times New Roman"/>
                <a:cs typeface="CG Times"/>
              </a:rPr>
              <a:t> kann Wasser </a:t>
            </a:r>
            <a:r>
              <a:rPr lang="de-DE" sz="1600" u="sng" dirty="0">
                <a:latin typeface="Century Gothic" panose="020B0502020202020204" pitchFamily="34" charset="0"/>
                <a:ea typeface="Times New Roman"/>
                <a:cs typeface="CG Times"/>
              </a:rPr>
              <a:t>und</a:t>
            </a:r>
            <a:r>
              <a:rPr lang="de-DE" sz="1600" dirty="0">
                <a:latin typeface="Century Gothic" panose="020B0502020202020204" pitchFamily="34" charset="0"/>
                <a:ea typeface="Times New Roman"/>
                <a:cs typeface="CG Times"/>
              </a:rPr>
              <a:t> Luft gleichzeitig speichern</a:t>
            </a:r>
            <a:br>
              <a:rPr lang="de-DE" sz="1600" dirty="0">
                <a:latin typeface="Century Gothic" panose="020B0502020202020204" pitchFamily="34" charset="0"/>
                <a:ea typeface="Times New Roman"/>
                <a:cs typeface="CG Times"/>
              </a:rPr>
            </a:br>
            <a:r>
              <a:rPr lang="de-DE" sz="1600" dirty="0">
                <a:latin typeface="Century Gothic" panose="020B0502020202020204" pitchFamily="34" charset="0"/>
                <a:ea typeface="Times New Roman"/>
                <a:cs typeface="CG Times"/>
              </a:rPr>
              <a:t>Wasser liegt als Film verteilt auf den Oberflächen,</a:t>
            </a:r>
            <a:br>
              <a:rPr lang="de-DE" sz="1600" dirty="0">
                <a:latin typeface="Century Gothic" panose="020B0502020202020204" pitchFamily="34" charset="0"/>
                <a:ea typeface="Times New Roman"/>
                <a:cs typeface="CG Times"/>
              </a:rPr>
            </a:br>
            <a:r>
              <a:rPr lang="de-DE" sz="1600" dirty="0">
                <a:latin typeface="Century Gothic" panose="020B0502020202020204" pitchFamily="34" charset="0"/>
                <a:ea typeface="Times New Roman"/>
                <a:cs typeface="CG Times"/>
              </a:rPr>
              <a:t>"fließendes" Wasser verdrängt Luft und ist schädlich!</a:t>
            </a:r>
            <a:endParaRPr lang="de-DE" sz="1600" dirty="0">
              <a:latin typeface="Century Gothic" panose="020B0502020202020204" pitchFamily="34" charset="0"/>
              <a:ea typeface="Times New Roman"/>
              <a:cs typeface="Times New Roman"/>
            </a:endParaRPr>
          </a:p>
        </p:txBody>
      </p:sp>
    </p:spTree>
    <p:extLst>
      <p:ext uri="{BB962C8B-B14F-4D97-AF65-F5344CB8AC3E}">
        <p14:creationId xmlns:p14="http://schemas.microsoft.com/office/powerpoint/2010/main" val="2418363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12B90E0-E62E-424D-9892-3254C5C9E5E1}"/>
              </a:ext>
            </a:extLst>
          </p:cNvPr>
          <p:cNvSpPr>
            <a:spLocks noGrp="1"/>
          </p:cNvSpPr>
          <p:nvPr>
            <p:ph type="sldNum" sz="quarter" idx="12"/>
          </p:nvPr>
        </p:nvSpPr>
        <p:spPr/>
        <p:txBody>
          <a:bodyPr/>
          <a:lstStyle/>
          <a:p>
            <a:fld id="{04548E14-03FF-6B46-8AD3-0A725D364B44}" type="slidenum">
              <a:rPr lang="de-DE" altLang="de-DE" smtClean="0"/>
              <a:pPr/>
              <a:t>8</a:t>
            </a:fld>
            <a:endParaRPr lang="de-DE" altLang="de-DE" dirty="0"/>
          </a:p>
        </p:txBody>
      </p:sp>
      <p:sp>
        <p:nvSpPr>
          <p:cNvPr id="7" name="Titel 1">
            <a:extLst>
              <a:ext uri="{FF2B5EF4-FFF2-40B4-BE49-F238E27FC236}">
                <a16:creationId xmlns:a16="http://schemas.microsoft.com/office/drawing/2014/main" id="{12E00862-716C-C948-83A9-6684D8CDF96B}"/>
              </a:ext>
            </a:extLst>
          </p:cNvPr>
          <p:cNvSpPr txBox="1">
            <a:spLocks/>
          </p:cNvSpPr>
          <p:nvPr/>
        </p:nvSpPr>
        <p:spPr>
          <a:xfrm>
            <a:off x="685800" y="332656"/>
            <a:ext cx="6248400" cy="1143000"/>
          </a:xfrm>
          <a:prstGeom prst="rect">
            <a:avLst/>
          </a:prstGeom>
        </p:spPr>
        <p:txBody>
          <a:bodyPr vert="horz" lIns="91440" tIns="45720" rIns="91440" bIns="45720" rtlCol="0" anchor="ctr">
            <a:norm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de-DE" sz="2800" b="1" u="sng" kern="0" dirty="0">
                <a:latin typeface="Century Gothic" panose="020B0502020202020204" pitchFamily="34" charset="0"/>
              </a:rPr>
              <a:t>3. Ton-Humus-Komplex</a:t>
            </a:r>
            <a:endParaRPr lang="de-DE" sz="3600" b="1" u="sng" kern="0" dirty="0">
              <a:latin typeface="Century Gothic" panose="020B0502020202020204" pitchFamily="34" charset="0"/>
            </a:endParaRPr>
          </a:p>
        </p:txBody>
      </p:sp>
      <p:pic>
        <p:nvPicPr>
          <p:cNvPr id="8" name="Picture 2" descr="C:\arbeitsverzeichnis-pk\Documents\#paulin\oeconos\seminareStUlrich12\abbildungen\krümel.jpg">
            <a:extLst>
              <a:ext uri="{FF2B5EF4-FFF2-40B4-BE49-F238E27FC236}">
                <a16:creationId xmlns:a16="http://schemas.microsoft.com/office/drawing/2014/main" id="{C9E970C3-3CFA-4F38-85A3-AB9971D57D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316070"/>
            <a:ext cx="6336704" cy="4979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0234005"/>
      </p:ext>
    </p:extLst>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1083</Words>
  <Application>Microsoft Office PowerPoint</Application>
  <PresentationFormat>Bildschirmpräsentation (4:3)</PresentationFormat>
  <Paragraphs>169</Paragraphs>
  <Slides>21</Slides>
  <Notes>17</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0</vt:i4>
      </vt:variant>
      <vt:variant>
        <vt:lpstr>Folientitel</vt:lpstr>
      </vt:variant>
      <vt:variant>
        <vt:i4>21</vt:i4>
      </vt:variant>
    </vt:vector>
  </HeadingPairs>
  <TitlesOfParts>
    <vt:vector size="29" baseType="lpstr">
      <vt:lpstr>Arial</vt:lpstr>
      <vt:lpstr>Blackadder ITC</vt:lpstr>
      <vt:lpstr>Bodoni MT</vt:lpstr>
      <vt:lpstr>Century Gothic</vt:lpstr>
      <vt:lpstr>Symbol</vt:lpstr>
      <vt:lpstr>Times New Roman</vt:lpstr>
      <vt:lpstr>Wingdings</vt:lpstr>
      <vt:lpstr>Standarddesign</vt:lpstr>
      <vt:lpstr>Vitale Böden im Weinbau   Impulsvortrag BLHV 23.04.2021     Tomislav Markovic, BÖW e.V. </vt:lpstr>
      <vt:lpstr>Gliederung</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EBZI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FallerA</dc:creator>
  <cp:lastModifiedBy>Beratungsdienst Ökologischer Weinbau</cp:lastModifiedBy>
  <cp:revision>126</cp:revision>
  <dcterms:created xsi:type="dcterms:W3CDTF">2006-03-20T08:57:17Z</dcterms:created>
  <dcterms:modified xsi:type="dcterms:W3CDTF">2021-04-22T19:27:18Z</dcterms:modified>
</cp:coreProperties>
</file>